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57" r:id="rId3"/>
    <p:sldId id="258" r:id="rId4"/>
    <p:sldId id="265" r:id="rId5"/>
    <p:sldId id="261" r:id="rId6"/>
    <p:sldId id="267" r:id="rId7"/>
    <p:sldId id="262" r:id="rId8"/>
    <p:sldId id="270" r:id="rId9"/>
    <p:sldId id="271" r:id="rId10"/>
    <p:sldId id="272" r:id="rId11"/>
    <p:sldId id="263" r:id="rId12"/>
    <p:sldId id="273" r:id="rId13"/>
    <p:sldId id="264" r:id="rId14"/>
    <p:sldId id="322" r:id="rId15"/>
    <p:sldId id="312" r:id="rId16"/>
    <p:sldId id="277" r:id="rId17"/>
    <p:sldId id="306" r:id="rId18"/>
    <p:sldId id="321" r:id="rId19"/>
    <p:sldId id="313" r:id="rId20"/>
    <p:sldId id="323" r:id="rId21"/>
    <p:sldId id="324" r:id="rId22"/>
    <p:sldId id="325" r:id="rId23"/>
    <p:sldId id="328" r:id="rId24"/>
    <p:sldId id="326" r:id="rId25"/>
    <p:sldId id="327" r:id="rId26"/>
    <p:sldId id="329" r:id="rId27"/>
    <p:sldId id="330" r:id="rId28"/>
    <p:sldId id="331" r:id="rId29"/>
    <p:sldId id="333" r:id="rId30"/>
    <p:sldId id="334" r:id="rId31"/>
    <p:sldId id="335" r:id="rId32"/>
    <p:sldId id="332" r:id="rId33"/>
    <p:sldId id="336" r:id="rId34"/>
    <p:sldId id="337" r:id="rId35"/>
    <p:sldId id="338" r:id="rId36"/>
    <p:sldId id="339" r:id="rId37"/>
    <p:sldId id="340" r:id="rId38"/>
    <p:sldId id="309" r:id="rId39"/>
    <p:sldId id="310" r:id="rId40"/>
    <p:sldId id="311" r:id="rId41"/>
    <p:sldId id="279"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563"/>
    <a:srgbClr val="7AA4B0"/>
    <a:srgbClr val="F3EBE8"/>
    <a:srgbClr val="40B8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2" autoAdjust="0"/>
    <p:restoredTop sz="94660"/>
  </p:normalViewPr>
  <p:slideViewPr>
    <p:cSldViewPr snapToGrid="0" showGuides="1">
      <p:cViewPr>
        <p:scale>
          <a:sx n="90" d="100"/>
          <a:sy n="90" d="100"/>
        </p:scale>
        <p:origin x="1446" y="624"/>
      </p:cViewPr>
      <p:guideLst>
        <p:guide orient="horz" pos="211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AEA4B6-0EE9-47C6-98FD-F2053E8413D7}" type="datetimeFigureOut">
              <a:rPr lang="zh-CN" altLang="en-US" smtClean="0"/>
              <a:t>2020/6/12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D6EB5-61D2-4118-B465-32E2F7E93FC0}" type="slidenum">
              <a:rPr lang="zh-CN" altLang="en-US" smtClean="0"/>
              <a:t>‹#›</a:t>
            </a:fld>
            <a:endParaRPr lang="zh-CN" altLang="en-US"/>
          </a:p>
        </p:txBody>
      </p:sp>
    </p:spTree>
    <p:extLst>
      <p:ext uri="{BB962C8B-B14F-4D97-AF65-F5344CB8AC3E}">
        <p14:creationId xmlns:p14="http://schemas.microsoft.com/office/powerpoint/2010/main" val="13469739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E45A26-5405-4D5B-A58F-2297BEFA4680}"/>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380BE58E-28EE-49EF-A6A7-7C20224C5D7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6A653A0A-DF30-4DF0-9747-402284AB2067}"/>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B3F76A80-6CD3-47A8-AB8E-F461A6B133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D7B5D5-ACAE-4193-A300-87DD7D75E68A}"/>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9765896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B7F9AC-9B9C-42B3-8D9A-7A0E0AAE7BC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EA3D226C-898A-4EBE-996F-9A4E5800873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1C5F945-6233-48A6-921E-93183199E987}"/>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59CBE0FA-06F8-48C8-9F1B-D0C5D58E9B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6D74DC-8DD0-4A5A-9DE5-2F84CD437A05}"/>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202185506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0853DBF-3CDE-4253-ADB8-DC844DC052C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96676AE-D839-4E9A-BAF2-3510C143A0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77C592E-BE95-4410-BD85-FF637D4820EC}"/>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12D15DEA-5091-4BA8-9B1E-D25D0C5C50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FB018BB-3273-4CE6-97FD-7DEF3FE38693}"/>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1348942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B4A75F-8235-4D0D-B255-DA01DE46B6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74403EE-E385-496E-A4D8-A911C89C41F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1FAED00-63B8-45E3-860A-8915CC131401}"/>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357D7EDC-1200-45A8-B5D2-FE66A3A33D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26F57E-9AC2-40AB-BAF3-31DE192B4681}"/>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39497212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88C23-BF28-4EC1-9174-9843CD734C0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DD273CC-6711-4FD0-94A5-BAD38A30E5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40509A-EB9C-4DFB-8F0A-22BC511C07B5}"/>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CA4BA0B5-2D93-40FF-96B9-F9E719E9DD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EF0F3A0-D1E6-4560-9509-736C288C23FA}"/>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194936038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148ACC-B137-4084-A25B-668B5F84CA9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1489174-A720-4C05-8FBF-B2B1041D09C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931B3E7-E058-4F50-8AAD-24FCA8A0FE9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722C526-ED57-43C6-AFFB-0C2CD2DB6750}"/>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608B6F77-BD26-4C55-901B-79AFCD54B6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27F3D50-040A-4605-B445-1577E85B9960}"/>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300892583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0B6E446-65C8-47FC-9174-BF4BC5A63D9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EE8A1EE-7448-4FB9-9215-2D87AB16EAE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389A880-72D1-4152-99ED-1157D3B86C41}"/>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92C13D-4562-4478-8301-007AAFE34A1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438EA55-8101-46FE-AA4D-BBA8EF9524C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E567B3D-C26A-44CF-8EAA-2B052004ADEC}"/>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8" name="页脚占位符 7">
            <a:extLst>
              <a:ext uri="{FF2B5EF4-FFF2-40B4-BE49-F238E27FC236}">
                <a16:creationId xmlns:a16="http://schemas.microsoft.com/office/drawing/2014/main" id="{2147DAC0-1758-4CDC-A042-2506B73CED0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F25CE0B-F0AF-4B1E-8485-0F0F02104A31}"/>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140616228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F3C2AC-AEC7-4694-908A-65D27E666FE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3FA4616-1939-460C-8F31-358DFED4F8B3}"/>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4" name="页脚占位符 3">
            <a:extLst>
              <a:ext uri="{FF2B5EF4-FFF2-40B4-BE49-F238E27FC236}">
                <a16:creationId xmlns:a16="http://schemas.microsoft.com/office/drawing/2014/main" id="{FFB90BC2-5829-442F-ABFF-B872BCC53AF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D7DFD3F-C836-43FF-AA0C-B36B41443883}"/>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103223364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4154703-C5C6-40D2-A917-691D8ED95DC3}"/>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3" name="页脚占位符 2">
            <a:extLst>
              <a:ext uri="{FF2B5EF4-FFF2-40B4-BE49-F238E27FC236}">
                <a16:creationId xmlns:a16="http://schemas.microsoft.com/office/drawing/2014/main" id="{D4DDC9F0-0F1E-40E2-B949-9966FCFEF8A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FDFE607-CC85-4366-B67C-B5827F35B25F}"/>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86227360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2F52C7-B555-4B26-960C-77F185756F5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13396B3-ED1C-4864-A3B1-1D67E5E82F3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4A2502D-579D-4267-B15C-E40849DB29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993F278-8189-4C5E-A41C-36C179BC496B}"/>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4D203BE2-D815-48DE-85C6-81D2E0E56C6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8890FB4-D126-4F9D-A95B-B5171531399C}"/>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7158111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BC3BE6-A5C0-474D-A508-39EE673F21E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9E6E7AB-B664-4395-A14B-2206042BDE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11C9FB2-532F-4287-827E-D3E6CFF711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418C0D-7406-4C97-8F00-12BED58EA7BC}"/>
              </a:ext>
            </a:extLst>
          </p:cNvPr>
          <p:cNvSpPr>
            <a:spLocks noGrp="1"/>
          </p:cNvSpPr>
          <p:nvPr>
            <p:ph type="dt" sz="half" idx="10"/>
          </p:nvPr>
        </p:nvSpPr>
        <p:spPr/>
        <p:txBody>
          <a:bodyPr/>
          <a:lstStyle/>
          <a:p>
            <a:fld id="{2A81F68D-9A61-4B05-94E8-7128CA360F35}" type="datetimeFigureOut">
              <a:rPr lang="zh-CN" altLang="en-US" smtClean="0"/>
              <a:t>2020/6/12</a:t>
            </a:fld>
            <a:endParaRPr lang="zh-CN" altLang="en-US"/>
          </a:p>
        </p:txBody>
      </p:sp>
      <p:sp>
        <p:nvSpPr>
          <p:cNvPr id="6" name="页脚占位符 5">
            <a:extLst>
              <a:ext uri="{FF2B5EF4-FFF2-40B4-BE49-F238E27FC236}">
                <a16:creationId xmlns:a16="http://schemas.microsoft.com/office/drawing/2014/main" id="{3CE72761-DA76-4CE5-91D4-96F715B27A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2150B8A-1D03-4EC8-8979-4F5AED643898}"/>
              </a:ext>
            </a:extLst>
          </p:cNvPr>
          <p:cNvSpPr>
            <a:spLocks noGrp="1"/>
          </p:cNvSpPr>
          <p:nvPr>
            <p:ph type="sldNum" sz="quarter" idx="12"/>
          </p:nvPr>
        </p:nvSpPr>
        <p:spPr/>
        <p:txBody>
          <a:body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426928814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3EBE8"/>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030A3CF-CD32-49F9-B5D1-7417E00F008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429990E-FC1B-4851-AB5B-75C39611B37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D82D3F0-CE64-4397-BB84-E71F589D6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A81F68D-9A61-4B05-94E8-7128CA360F35}" type="datetimeFigureOut">
              <a:rPr lang="zh-CN" altLang="en-US" smtClean="0"/>
              <a:t>2020/6/12</a:t>
            </a:fld>
            <a:endParaRPr lang="zh-CN" altLang="en-US"/>
          </a:p>
        </p:txBody>
      </p:sp>
      <p:sp>
        <p:nvSpPr>
          <p:cNvPr id="5" name="页脚占位符 4">
            <a:extLst>
              <a:ext uri="{FF2B5EF4-FFF2-40B4-BE49-F238E27FC236}">
                <a16:creationId xmlns:a16="http://schemas.microsoft.com/office/drawing/2014/main" id="{1832D84B-ADE2-4B00-B517-7AE2B283D67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F6AEDA6-C36A-4FF3-9A04-F483F4E433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928640-4CFF-4008-8A35-B618C599C839}" type="slidenum">
              <a:rPr lang="zh-CN" altLang="en-US" smtClean="0"/>
              <a:t>‹#›</a:t>
            </a:fld>
            <a:endParaRPr lang="zh-CN" altLang="en-US"/>
          </a:p>
        </p:txBody>
      </p:sp>
    </p:spTree>
    <p:extLst>
      <p:ext uri="{BB962C8B-B14F-4D97-AF65-F5344CB8AC3E}">
        <p14:creationId xmlns:p14="http://schemas.microsoft.com/office/powerpoint/2010/main" val="19862262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g"/><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AD7D00A-55D2-48A0-AB46-3FF30201CE90}"/>
              </a:ext>
            </a:extLst>
          </p:cNvPr>
          <p:cNvSpPr/>
          <p:nvPr/>
        </p:nvSpPr>
        <p:spPr>
          <a:xfrm>
            <a:off x="0" y="0"/>
            <a:ext cx="12192000" cy="5420106"/>
          </a:xfrm>
          <a:prstGeom prst="rect">
            <a:avLst/>
          </a:prstGeom>
          <a:solidFill>
            <a:srgbClr val="F3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F23FF57-43CE-4E25-9DDC-D0686188A38A}"/>
              </a:ext>
            </a:extLst>
          </p:cNvPr>
          <p:cNvGrpSpPr/>
          <p:nvPr/>
        </p:nvGrpSpPr>
        <p:grpSpPr>
          <a:xfrm>
            <a:off x="0" y="5134046"/>
            <a:ext cx="12192000" cy="1723954"/>
            <a:chOff x="0" y="4162894"/>
            <a:chExt cx="12192000" cy="2695106"/>
          </a:xfrm>
          <a:solidFill>
            <a:srgbClr val="7AA4B0"/>
          </a:solidFill>
        </p:grpSpPr>
        <p:sp>
          <p:nvSpPr>
            <p:cNvPr id="4" name="矩形 3">
              <a:extLst>
                <a:ext uri="{FF2B5EF4-FFF2-40B4-BE49-F238E27FC236}">
                  <a16:creationId xmlns:a16="http://schemas.microsoft.com/office/drawing/2014/main" id="{344EC16C-ADFE-4C4C-87E9-E208AAEF7005}"/>
                </a:ext>
              </a:extLst>
            </p:cNvPr>
            <p:cNvSpPr/>
            <p:nvPr/>
          </p:nvSpPr>
          <p:spPr>
            <a:xfrm>
              <a:off x="0" y="4610100"/>
              <a:ext cx="12192000" cy="2247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D2D6EE05-5FDF-4A33-8954-C48ABCA80B0C}"/>
                </a:ext>
              </a:extLst>
            </p:cNvPr>
            <p:cNvSpPr/>
            <p:nvPr/>
          </p:nvSpPr>
          <p:spPr>
            <a:xfrm>
              <a:off x="5784056" y="4162894"/>
              <a:ext cx="623888" cy="5672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a:extLst>
              <a:ext uri="{FF2B5EF4-FFF2-40B4-BE49-F238E27FC236}">
                <a16:creationId xmlns:a16="http://schemas.microsoft.com/office/drawing/2014/main" id="{4DBCDC46-03BE-4C74-B822-CC89C2D23016}"/>
              </a:ext>
            </a:extLst>
          </p:cNvPr>
          <p:cNvSpPr/>
          <p:nvPr/>
        </p:nvSpPr>
        <p:spPr>
          <a:xfrm>
            <a:off x="257175" y="5662863"/>
            <a:ext cx="11677650" cy="1016445"/>
          </a:xfrm>
          <a:prstGeom prst="rect">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C413D6B-017F-460A-9438-0FFED6C20B3A}"/>
              </a:ext>
            </a:extLst>
          </p:cNvPr>
          <p:cNvSpPr txBox="1"/>
          <p:nvPr/>
        </p:nvSpPr>
        <p:spPr>
          <a:xfrm>
            <a:off x="1709379" y="2459504"/>
            <a:ext cx="8773242" cy="1938992"/>
          </a:xfrm>
          <a:prstGeom prst="rect">
            <a:avLst/>
          </a:prstGeom>
          <a:noFill/>
        </p:spPr>
        <p:txBody>
          <a:bodyPr wrap="square" rtlCol="0">
            <a:spAutoFit/>
          </a:bodyPr>
          <a:lstStyle/>
          <a:p>
            <a:pPr algn="ctr"/>
            <a:r>
              <a:rPr lang="zh-CN" altLang="en-US" sz="6000" dirty="0">
                <a:solidFill>
                  <a:srgbClr val="666563"/>
                </a:solidFill>
                <a:latin typeface="思源黑体 CN Medium" panose="020B0600000000000000" pitchFamily="34" charset="-122"/>
                <a:ea typeface="思源黑体 CN Medium" panose="020B0600000000000000" pitchFamily="34" charset="-122"/>
              </a:rPr>
              <a:t>高校固定资产管理系统的设计与实现</a:t>
            </a:r>
          </a:p>
        </p:txBody>
      </p:sp>
      <p:grpSp>
        <p:nvGrpSpPr>
          <p:cNvPr id="31" name="组合 30">
            <a:extLst>
              <a:ext uri="{FF2B5EF4-FFF2-40B4-BE49-F238E27FC236}">
                <a16:creationId xmlns:a16="http://schemas.microsoft.com/office/drawing/2014/main" id="{528B2784-8376-4CC3-95B1-BCEB97BFA0E0}"/>
              </a:ext>
            </a:extLst>
          </p:cNvPr>
          <p:cNvGrpSpPr/>
          <p:nvPr/>
        </p:nvGrpSpPr>
        <p:grpSpPr>
          <a:xfrm>
            <a:off x="1450258" y="597317"/>
            <a:ext cx="9291484" cy="934065"/>
            <a:chOff x="1450258" y="597317"/>
            <a:chExt cx="9291484" cy="934065"/>
          </a:xfrm>
        </p:grpSpPr>
        <p:sp>
          <p:nvSpPr>
            <p:cNvPr id="21" name="带形: 上凸弯 20">
              <a:extLst>
                <a:ext uri="{FF2B5EF4-FFF2-40B4-BE49-F238E27FC236}">
                  <a16:creationId xmlns:a16="http://schemas.microsoft.com/office/drawing/2014/main" id="{21D98843-B284-4010-B383-E079BA0184C8}"/>
                </a:ext>
              </a:extLst>
            </p:cNvPr>
            <p:cNvSpPr/>
            <p:nvPr/>
          </p:nvSpPr>
          <p:spPr>
            <a:xfrm>
              <a:off x="1450258" y="597317"/>
              <a:ext cx="9291484" cy="934065"/>
            </a:xfrm>
            <a:prstGeom prst="ellipseRibbon2">
              <a:avLst/>
            </a:prstGeom>
            <a:solidFill>
              <a:srgbClr val="66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35F066D-8D97-4EF3-9EF8-AB8A5AEFDF87}"/>
                </a:ext>
              </a:extLst>
            </p:cNvPr>
            <p:cNvSpPr txBox="1"/>
            <p:nvPr/>
          </p:nvSpPr>
          <p:spPr>
            <a:xfrm>
              <a:off x="4051883" y="729157"/>
              <a:ext cx="4236439" cy="461665"/>
            </a:xfrm>
            <a:prstGeom prst="rect">
              <a:avLst/>
            </a:prstGeom>
            <a:noFill/>
          </p:spPr>
          <p:txBody>
            <a:bodyPr wrap="square" rtlCol="0">
              <a:spAutoFit/>
            </a:bodyPr>
            <a:lstStyle/>
            <a:p>
              <a:r>
                <a:rPr lang="zh-CN" altLang="en-US" sz="2400" spc="600" dirty="0">
                  <a:solidFill>
                    <a:schemeClr val="bg1"/>
                  </a:solidFill>
                  <a:latin typeface="思源黑体 CN Regular" panose="020B0500000000000000" pitchFamily="34" charset="-122"/>
                  <a:ea typeface="思源黑体 CN Regular" panose="020B0500000000000000" pitchFamily="34" charset="-122"/>
                </a:rPr>
                <a:t>软件学院软件工程专业</a:t>
              </a:r>
            </a:p>
          </p:txBody>
        </p:sp>
      </p:grpSp>
      <p:sp>
        <p:nvSpPr>
          <p:cNvPr id="30" name="文本框 29">
            <a:extLst>
              <a:ext uri="{FF2B5EF4-FFF2-40B4-BE49-F238E27FC236}">
                <a16:creationId xmlns:a16="http://schemas.microsoft.com/office/drawing/2014/main" id="{522714C9-CB0F-4993-8D14-22E40F7C8628}"/>
              </a:ext>
            </a:extLst>
          </p:cNvPr>
          <p:cNvSpPr txBox="1"/>
          <p:nvPr/>
        </p:nvSpPr>
        <p:spPr>
          <a:xfrm>
            <a:off x="3195638" y="5976521"/>
            <a:ext cx="6083300" cy="461665"/>
          </a:xfrm>
          <a:prstGeom prst="rect">
            <a:avLst/>
          </a:prstGeom>
          <a:noFill/>
        </p:spPr>
        <p:txBody>
          <a:bodyPr wrap="square" rtlCol="0">
            <a:spAutoFit/>
          </a:body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指导老师：邵中         答辩人：刘靖诗</a:t>
            </a:r>
          </a:p>
        </p:txBody>
      </p:sp>
    </p:spTree>
    <p:extLst>
      <p:ext uri="{BB962C8B-B14F-4D97-AF65-F5344CB8AC3E}">
        <p14:creationId xmlns:p14="http://schemas.microsoft.com/office/powerpoint/2010/main" val="153681773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500"/>
                                        <p:tgtEl>
                                          <p:spTgt spid="30"/>
                                        </p:tgtEl>
                                      </p:cBhvr>
                                    </p:animEffect>
                                    <p:anim calcmode="lin" valueType="num">
                                      <p:cBhvr>
                                        <p:cTn id="18" dur="500" fill="hold"/>
                                        <p:tgtEl>
                                          <p:spTgt spid="30"/>
                                        </p:tgtEl>
                                        <p:attrNameLst>
                                          <p:attrName>ppt_x</p:attrName>
                                        </p:attrNameLst>
                                      </p:cBhvr>
                                      <p:tavLst>
                                        <p:tav tm="0">
                                          <p:val>
                                            <p:strVal val="#ppt_x"/>
                                          </p:val>
                                        </p:tav>
                                        <p:tav tm="100000">
                                          <p:val>
                                            <p:strVal val="#ppt_x"/>
                                          </p:val>
                                        </p:tav>
                                      </p:tavLst>
                                    </p:anim>
                                    <p:anim calcmode="lin" valueType="num">
                                      <p:cBhvr>
                                        <p:cTn id="1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76412"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03</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相关技术</a:t>
            </a:r>
          </a:p>
        </p:txBody>
      </p:sp>
      <p:grpSp>
        <p:nvGrpSpPr>
          <p:cNvPr id="10" name="组合 9">
            <a:extLst>
              <a:ext uri="{FF2B5EF4-FFF2-40B4-BE49-F238E27FC236}">
                <a16:creationId xmlns:a16="http://schemas.microsoft.com/office/drawing/2014/main" id="{A01F8EA6-FF51-4F64-8149-D49B7BECC94B}"/>
              </a:ext>
            </a:extLst>
          </p:cNvPr>
          <p:cNvGrpSpPr/>
          <p:nvPr/>
        </p:nvGrpSpPr>
        <p:grpSpPr>
          <a:xfrm>
            <a:off x="4279623" y="2840581"/>
            <a:ext cx="1614364" cy="741575"/>
            <a:chOff x="4231724" y="2748627"/>
            <a:chExt cx="1614364" cy="741575"/>
          </a:xfrm>
        </p:grpSpPr>
        <p:sp>
          <p:nvSpPr>
            <p:cNvPr id="11" name="Freeform 5">
              <a:extLst>
                <a:ext uri="{FF2B5EF4-FFF2-40B4-BE49-F238E27FC236}">
                  <a16:creationId xmlns:a16="http://schemas.microsoft.com/office/drawing/2014/main" id="{FAD5C796-89FA-4950-A2FE-B0DA091199FD}"/>
                </a:ext>
              </a:extLst>
            </p:cNvPr>
            <p:cNvSpPr>
              <a:spLocks/>
            </p:cNvSpPr>
            <p:nvPr/>
          </p:nvSpPr>
          <p:spPr bwMode="auto">
            <a:xfrm>
              <a:off x="4231724" y="2748627"/>
              <a:ext cx="1614364" cy="741575"/>
            </a:xfrm>
            <a:custGeom>
              <a:avLst/>
              <a:gdLst>
                <a:gd name="T0" fmla="*/ 462 w 462"/>
                <a:gd name="T1" fmla="*/ 0 h 212"/>
                <a:gd name="T2" fmla="*/ 392 w 462"/>
                <a:gd name="T3" fmla="*/ 36 h 212"/>
                <a:gd name="T4" fmla="*/ 108 w 462"/>
                <a:gd name="T5" fmla="*/ 36 h 212"/>
                <a:gd name="T6" fmla="*/ 93 w 462"/>
                <a:gd name="T7" fmla="*/ 48 h 212"/>
                <a:gd name="T8" fmla="*/ 7 w 462"/>
                <a:gd name="T9" fmla="*/ 199 h 212"/>
                <a:gd name="T10" fmla="*/ 22 w 462"/>
                <a:gd name="T11" fmla="*/ 212 h 212"/>
                <a:gd name="T12" fmla="*/ 294 w 462"/>
                <a:gd name="T13" fmla="*/ 212 h 212"/>
                <a:gd name="T14" fmla="*/ 366 w 462"/>
                <a:gd name="T15" fmla="*/ 176 h 212"/>
                <a:gd name="T16" fmla="*/ 462 w 462"/>
                <a:gd name="T17" fmla="*/ 0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2" h="212">
                  <a:moveTo>
                    <a:pt x="462" y="0"/>
                  </a:moveTo>
                  <a:cubicBezTo>
                    <a:pt x="462" y="0"/>
                    <a:pt x="447" y="36"/>
                    <a:pt x="392" y="36"/>
                  </a:cubicBezTo>
                  <a:cubicBezTo>
                    <a:pt x="108" y="36"/>
                    <a:pt x="108" y="36"/>
                    <a:pt x="108" y="36"/>
                  </a:cubicBezTo>
                  <a:cubicBezTo>
                    <a:pt x="96" y="36"/>
                    <a:pt x="93" y="48"/>
                    <a:pt x="93" y="48"/>
                  </a:cubicBezTo>
                  <a:cubicBezTo>
                    <a:pt x="7" y="199"/>
                    <a:pt x="7" y="199"/>
                    <a:pt x="7" y="199"/>
                  </a:cubicBezTo>
                  <a:cubicBezTo>
                    <a:pt x="7" y="199"/>
                    <a:pt x="0" y="212"/>
                    <a:pt x="22" y="212"/>
                  </a:cubicBezTo>
                  <a:cubicBezTo>
                    <a:pt x="294" y="212"/>
                    <a:pt x="294" y="212"/>
                    <a:pt x="294" y="212"/>
                  </a:cubicBezTo>
                  <a:cubicBezTo>
                    <a:pt x="345" y="212"/>
                    <a:pt x="366" y="176"/>
                    <a:pt x="366" y="176"/>
                  </a:cubicBezTo>
                  <a:lnTo>
                    <a:pt x="462" y="0"/>
                  </a:lnTo>
                  <a:close/>
                </a:path>
              </a:pathLst>
            </a:custGeom>
            <a:solidFill>
              <a:srgbClr val="7AA4B0"/>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12" name="文本框 11">
              <a:extLst>
                <a:ext uri="{FF2B5EF4-FFF2-40B4-BE49-F238E27FC236}">
                  <a16:creationId xmlns:a16="http://schemas.microsoft.com/office/drawing/2014/main" id="{D054C9D8-7734-44E9-AB23-802DACEA6949}"/>
                </a:ext>
              </a:extLst>
            </p:cNvPr>
            <p:cNvSpPr txBox="1"/>
            <p:nvPr/>
          </p:nvSpPr>
          <p:spPr>
            <a:xfrm>
              <a:off x="4568066" y="2893978"/>
              <a:ext cx="73252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01</a:t>
              </a:r>
              <a:endParaRPr kumimoji="0" lang="zh-CN" altLang="en-US"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3" name="MH_Text_1">
            <a:extLst>
              <a:ext uri="{FF2B5EF4-FFF2-40B4-BE49-F238E27FC236}">
                <a16:creationId xmlns:a16="http://schemas.microsoft.com/office/drawing/2014/main" id="{822598A4-9652-400B-BA6F-D691478E334F}"/>
              </a:ext>
            </a:extLst>
          </p:cNvPr>
          <p:cNvSpPr/>
          <p:nvPr>
            <p:custDataLst>
              <p:tags r:id="rId1"/>
            </p:custDataLst>
          </p:nvPr>
        </p:nvSpPr>
        <p:spPr>
          <a:xfrm>
            <a:off x="660920" y="3125846"/>
            <a:ext cx="3285121" cy="387468"/>
          </a:xfrm>
          <a:prstGeom prst="rect">
            <a:avLst/>
          </a:prstGeom>
          <a:noFill/>
          <a:ln w="12700" cap="flat" cmpd="sng" algn="ctr">
            <a:noFill/>
            <a:prstDash val="solid"/>
            <a:miter lim="800000"/>
          </a:ln>
          <a:effectLst/>
        </p:spPr>
        <p:txBody>
          <a:bodyPr wrap="square" lIns="159981" tIns="0" rIns="159981" bIns="0" rtlCol="0" anchor="t">
            <a:noAutofit/>
          </a:bodyPr>
          <a:lstStyle/>
          <a:p>
            <a:pPr marR="0" lvl="0" algn="ctr" defTabSz="914400" eaLnBrk="1" fontAlgn="auto" latinLnBrk="0" hangingPunct="1">
              <a:lnSpc>
                <a:spcPct val="120000"/>
              </a:lnSpc>
              <a:spcBef>
                <a:spcPts val="0"/>
              </a:spcBef>
              <a:spcAft>
                <a:spcPts val="0"/>
              </a:spcAft>
              <a:buClr>
                <a:srgbClr val="C00000"/>
              </a:buClr>
              <a:buSzTx/>
              <a:tabLst/>
              <a:defRPr/>
            </a:pPr>
            <a:r>
              <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RSA</a:t>
            </a:r>
            <a:r>
              <a:rPr kumimoji="0" lang="zh-CN" altLang="en-US"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加密算法</a:t>
            </a:r>
            <a:endPar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endParaRPr>
          </a:p>
        </p:txBody>
      </p:sp>
      <p:sp>
        <p:nvSpPr>
          <p:cNvPr id="14" name="MH_Text_1">
            <a:extLst>
              <a:ext uri="{FF2B5EF4-FFF2-40B4-BE49-F238E27FC236}">
                <a16:creationId xmlns:a16="http://schemas.microsoft.com/office/drawing/2014/main" id="{BC27098D-0D91-408E-B4F8-507CB48FE09D}"/>
              </a:ext>
            </a:extLst>
          </p:cNvPr>
          <p:cNvSpPr/>
          <p:nvPr>
            <p:custDataLst>
              <p:tags r:id="rId2"/>
            </p:custDataLst>
          </p:nvPr>
        </p:nvSpPr>
        <p:spPr>
          <a:xfrm>
            <a:off x="543456" y="3557288"/>
            <a:ext cx="3689184" cy="748748"/>
          </a:xfrm>
          <a:prstGeom prst="rect">
            <a:avLst/>
          </a:prstGeom>
          <a:noFill/>
          <a:ln w="12700" cap="flat" cmpd="sng" algn="ctr">
            <a:noFill/>
            <a:prstDash val="solid"/>
            <a:miter lim="800000"/>
          </a:ln>
          <a:effectLst/>
        </p:spPr>
        <p:txBody>
          <a:bodyPr wrap="square" lIns="159981" tIns="0" rIns="159981" bIns="0" rtlCol="0" anchor="t">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时尚中黑简体"/>
                <a:ea typeface="思源黑体 CN Regular" panose="020B0500000000000000" pitchFamily="34" charset="-122"/>
                <a:cs typeface="+mn-cs"/>
              </a:rPr>
              <a:t>使用两种不同秘钥的非对称加密算法</a:t>
            </a:r>
            <a:endParaRPr kumimoji="0" lang="en-US" altLang="zh-CN" sz="1600" b="0" i="0" u="none" strike="noStrike" kern="0" cap="none" spc="0" normalizeH="0" baseline="0" noProof="0" dirty="0">
              <a:ln>
                <a:noFill/>
              </a:ln>
              <a:solidFill>
                <a:prstClr val="black">
                  <a:lumMod val="75000"/>
                  <a:lumOff val="25000"/>
                </a:prstClr>
              </a:solidFill>
              <a:effectLst/>
              <a:uLnTx/>
              <a:uFillTx/>
              <a:latin typeface="Franklin Gothic Book"/>
              <a:ea typeface="思源黑体 CN Regular" panose="020B0500000000000000" pitchFamily="34" charset="-122"/>
              <a:cs typeface="+mn-ea"/>
              <a:sym typeface="+mn-lt"/>
            </a:endParaRPr>
          </a:p>
        </p:txBody>
      </p:sp>
      <p:grpSp>
        <p:nvGrpSpPr>
          <p:cNvPr id="15" name="组合 14">
            <a:extLst>
              <a:ext uri="{FF2B5EF4-FFF2-40B4-BE49-F238E27FC236}">
                <a16:creationId xmlns:a16="http://schemas.microsoft.com/office/drawing/2014/main" id="{98C7A012-4BBF-45EF-B8E4-D5E3B0FD428D}"/>
              </a:ext>
            </a:extLst>
          </p:cNvPr>
          <p:cNvGrpSpPr/>
          <p:nvPr/>
        </p:nvGrpSpPr>
        <p:grpSpPr>
          <a:xfrm>
            <a:off x="5864065" y="2022342"/>
            <a:ext cx="770023" cy="1618785"/>
            <a:chOff x="5816166" y="1930388"/>
            <a:chExt cx="770023" cy="1618785"/>
          </a:xfrm>
        </p:grpSpPr>
        <p:sp>
          <p:nvSpPr>
            <p:cNvPr id="16" name="Freeform 6">
              <a:extLst>
                <a:ext uri="{FF2B5EF4-FFF2-40B4-BE49-F238E27FC236}">
                  <a16:creationId xmlns:a16="http://schemas.microsoft.com/office/drawing/2014/main" id="{6AD73004-942E-45D3-890A-3C902D510BAC}"/>
                </a:ext>
              </a:extLst>
            </p:cNvPr>
            <p:cNvSpPr>
              <a:spLocks/>
            </p:cNvSpPr>
            <p:nvPr/>
          </p:nvSpPr>
          <p:spPr bwMode="auto">
            <a:xfrm>
              <a:off x="5846088" y="1930388"/>
              <a:ext cx="740101" cy="1618785"/>
            </a:xfrm>
            <a:custGeom>
              <a:avLst/>
              <a:gdLst>
                <a:gd name="T0" fmla="*/ 212 w 212"/>
                <a:gd name="T1" fmla="*/ 463 h 463"/>
                <a:gd name="T2" fmla="*/ 176 w 212"/>
                <a:gd name="T3" fmla="*/ 392 h 463"/>
                <a:gd name="T4" fmla="*/ 176 w 212"/>
                <a:gd name="T5" fmla="*/ 108 h 463"/>
                <a:gd name="T6" fmla="*/ 164 w 212"/>
                <a:gd name="T7" fmla="*/ 93 h 463"/>
                <a:gd name="T8" fmla="*/ 13 w 212"/>
                <a:gd name="T9" fmla="*/ 7 h 463"/>
                <a:gd name="T10" fmla="*/ 0 w 212"/>
                <a:gd name="T11" fmla="*/ 22 h 463"/>
                <a:gd name="T12" fmla="*/ 0 w 212"/>
                <a:gd name="T13" fmla="*/ 294 h 463"/>
                <a:gd name="T14" fmla="*/ 36 w 212"/>
                <a:gd name="T15" fmla="*/ 366 h 463"/>
                <a:gd name="T16" fmla="*/ 212 w 212"/>
                <a:gd name="T17" fmla="*/ 463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2" h="463">
                  <a:moveTo>
                    <a:pt x="212" y="463"/>
                  </a:moveTo>
                  <a:cubicBezTo>
                    <a:pt x="212" y="463"/>
                    <a:pt x="176" y="448"/>
                    <a:pt x="176" y="392"/>
                  </a:cubicBezTo>
                  <a:cubicBezTo>
                    <a:pt x="176" y="108"/>
                    <a:pt x="176" y="108"/>
                    <a:pt x="176" y="108"/>
                  </a:cubicBezTo>
                  <a:cubicBezTo>
                    <a:pt x="176" y="97"/>
                    <a:pt x="164" y="93"/>
                    <a:pt x="164" y="93"/>
                  </a:cubicBezTo>
                  <a:cubicBezTo>
                    <a:pt x="13" y="7"/>
                    <a:pt x="13" y="7"/>
                    <a:pt x="13" y="7"/>
                  </a:cubicBezTo>
                  <a:cubicBezTo>
                    <a:pt x="13" y="7"/>
                    <a:pt x="0" y="0"/>
                    <a:pt x="0" y="22"/>
                  </a:cubicBezTo>
                  <a:cubicBezTo>
                    <a:pt x="0" y="294"/>
                    <a:pt x="0" y="294"/>
                    <a:pt x="0" y="294"/>
                  </a:cubicBezTo>
                  <a:cubicBezTo>
                    <a:pt x="0" y="346"/>
                    <a:pt x="36" y="366"/>
                    <a:pt x="36" y="366"/>
                  </a:cubicBezTo>
                  <a:lnTo>
                    <a:pt x="212" y="463"/>
                  </a:lnTo>
                  <a:close/>
                </a:path>
              </a:pathLst>
            </a:custGeom>
            <a:solidFill>
              <a:srgbClr val="666563"/>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w="0"/>
                <a:solidFill>
                  <a:prstClr val="black"/>
                </a:solidFill>
                <a:effectLst>
                  <a:outerShdw blurRad="38100" dist="19050" dir="2700000" algn="tl" rotWithShape="0">
                    <a:prstClr val="black">
                      <a:alpha val="40000"/>
                    </a:prstClr>
                  </a:outerShdw>
                </a:effectLst>
                <a:uLnTx/>
                <a:uFillTx/>
                <a:latin typeface="Franklin Gothic Book"/>
                <a:ea typeface="思源黑体 CN Regular" panose="020B0500000000000000" pitchFamily="34" charset="-122"/>
              </a:endParaRPr>
            </a:p>
          </p:txBody>
        </p:sp>
        <p:sp>
          <p:nvSpPr>
            <p:cNvPr id="17" name="文本框 16">
              <a:extLst>
                <a:ext uri="{FF2B5EF4-FFF2-40B4-BE49-F238E27FC236}">
                  <a16:creationId xmlns:a16="http://schemas.microsoft.com/office/drawing/2014/main" id="{CF24830B-92CC-4AB9-A963-A28914F56548}"/>
                </a:ext>
              </a:extLst>
            </p:cNvPr>
            <p:cNvSpPr txBox="1"/>
            <p:nvPr/>
          </p:nvSpPr>
          <p:spPr>
            <a:xfrm>
              <a:off x="5816166" y="2397267"/>
              <a:ext cx="73252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02</a:t>
              </a:r>
              <a:endParaRPr kumimoji="0" lang="zh-CN" altLang="en-US"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18" name="MH_Text_1">
            <a:extLst>
              <a:ext uri="{FF2B5EF4-FFF2-40B4-BE49-F238E27FC236}">
                <a16:creationId xmlns:a16="http://schemas.microsoft.com/office/drawing/2014/main" id="{08EB67E7-61DA-423D-929F-9C3926DEBE15}"/>
              </a:ext>
            </a:extLst>
          </p:cNvPr>
          <p:cNvSpPr/>
          <p:nvPr>
            <p:custDataLst>
              <p:tags r:id="rId3"/>
            </p:custDataLst>
          </p:nvPr>
        </p:nvSpPr>
        <p:spPr>
          <a:xfrm>
            <a:off x="4588823" y="753650"/>
            <a:ext cx="2496051" cy="387468"/>
          </a:xfrm>
          <a:prstGeom prst="rect">
            <a:avLst/>
          </a:prstGeom>
          <a:noFill/>
          <a:ln w="12700" cap="flat" cmpd="sng" algn="ctr">
            <a:noFill/>
            <a:prstDash val="solid"/>
            <a:miter lim="800000"/>
          </a:ln>
          <a:effectLst/>
        </p:spPr>
        <p:txBody>
          <a:bodyPr wrap="square" lIns="159981" tIns="0" rIns="159981" bIns="0" rtlCol="0" anchor="t">
            <a:noAutofit/>
          </a:bodyPr>
          <a:lstStyle/>
          <a:p>
            <a:pPr marR="0" lvl="0" algn="ctr" defTabSz="914400" eaLnBrk="1" fontAlgn="auto" latinLnBrk="0" hangingPunct="1">
              <a:lnSpc>
                <a:spcPct val="120000"/>
              </a:lnSpc>
              <a:spcBef>
                <a:spcPts val="0"/>
              </a:spcBef>
              <a:spcAft>
                <a:spcPts val="0"/>
              </a:spcAft>
              <a:buClr>
                <a:srgbClr val="08486C"/>
              </a:buClr>
              <a:buSzTx/>
              <a:tabLst/>
              <a:defRPr/>
            </a:pPr>
            <a:r>
              <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AES</a:t>
            </a:r>
            <a:r>
              <a:rPr kumimoji="0" lang="zh-CN" altLang="en-US"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加密算法</a:t>
            </a:r>
            <a:endPar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endParaRPr>
          </a:p>
        </p:txBody>
      </p:sp>
      <p:sp>
        <p:nvSpPr>
          <p:cNvPr id="19" name="MH_Text_1">
            <a:extLst>
              <a:ext uri="{FF2B5EF4-FFF2-40B4-BE49-F238E27FC236}">
                <a16:creationId xmlns:a16="http://schemas.microsoft.com/office/drawing/2014/main" id="{FDD1ED8E-D667-4FCC-BB1C-B181E7019AE3}"/>
              </a:ext>
            </a:extLst>
          </p:cNvPr>
          <p:cNvSpPr/>
          <p:nvPr>
            <p:custDataLst>
              <p:tags r:id="rId4"/>
            </p:custDataLst>
          </p:nvPr>
        </p:nvSpPr>
        <p:spPr>
          <a:xfrm>
            <a:off x="4054873" y="1188824"/>
            <a:ext cx="3689184" cy="748748"/>
          </a:xfrm>
          <a:prstGeom prst="rect">
            <a:avLst/>
          </a:prstGeom>
          <a:noFill/>
          <a:ln w="12700" cap="flat" cmpd="sng" algn="ctr">
            <a:noFill/>
            <a:prstDash val="solid"/>
            <a:miter lim="800000"/>
          </a:ln>
          <a:effectLst/>
        </p:spPr>
        <p:txBody>
          <a:bodyPr wrap="square" lIns="159981" tIns="0" rIns="159981" bIns="0" rtlCol="0" anchor="t">
            <a:noAutofit/>
          </a:bodyPr>
          <a:lstStyle/>
          <a:p>
            <a:pPr marL="0" marR="0" lvl="0" indent="0" algn="ctr" defTabSz="914400" eaLnBrk="1" fontAlgn="auto" latinLnBrk="0" hangingPunct="1">
              <a:lnSpc>
                <a:spcPct val="15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时尚中黑简体"/>
                <a:ea typeface="思源黑体 CN Regular" panose="020B0500000000000000" pitchFamily="34" charset="-122"/>
                <a:cs typeface="+mn-cs"/>
              </a:rPr>
              <a:t>使用固定长度秘钥的对称加密算法</a:t>
            </a:r>
            <a:endParaRPr kumimoji="0" lang="en-US" altLang="zh-CN" sz="1600" b="0" i="0" u="none" strike="noStrike" kern="0" cap="none" spc="0" normalizeH="0" baseline="0" noProof="0" dirty="0">
              <a:ln>
                <a:noFill/>
              </a:ln>
              <a:solidFill>
                <a:prstClr val="black">
                  <a:lumMod val="75000"/>
                  <a:lumOff val="25000"/>
                </a:prstClr>
              </a:solidFill>
              <a:effectLst/>
              <a:uLnTx/>
              <a:uFillTx/>
              <a:latin typeface="Franklin Gothic Book"/>
              <a:ea typeface="思源黑体 CN Regular" panose="020B0500000000000000" pitchFamily="34" charset="-122"/>
              <a:cs typeface="+mn-ea"/>
              <a:sym typeface="+mn-lt"/>
            </a:endParaRPr>
          </a:p>
        </p:txBody>
      </p:sp>
      <p:grpSp>
        <p:nvGrpSpPr>
          <p:cNvPr id="20" name="组合 19">
            <a:extLst>
              <a:ext uri="{FF2B5EF4-FFF2-40B4-BE49-F238E27FC236}">
                <a16:creationId xmlns:a16="http://schemas.microsoft.com/office/drawing/2014/main" id="{270D8EEE-2053-4314-AD1D-EDA763829625}"/>
              </a:ext>
            </a:extLst>
          </p:cNvPr>
          <p:cNvGrpSpPr/>
          <p:nvPr/>
        </p:nvGrpSpPr>
        <p:grpSpPr>
          <a:xfrm>
            <a:off x="6100389" y="3670933"/>
            <a:ext cx="1617312" cy="745679"/>
            <a:chOff x="6052490" y="3578979"/>
            <a:chExt cx="1617312" cy="745679"/>
          </a:xfrm>
        </p:grpSpPr>
        <p:sp>
          <p:nvSpPr>
            <p:cNvPr id="21" name="Freeform 7">
              <a:extLst>
                <a:ext uri="{FF2B5EF4-FFF2-40B4-BE49-F238E27FC236}">
                  <a16:creationId xmlns:a16="http://schemas.microsoft.com/office/drawing/2014/main" id="{AD6FDC06-81C1-468D-8138-E763697E2C26}"/>
                </a:ext>
              </a:extLst>
            </p:cNvPr>
            <p:cNvSpPr>
              <a:spLocks/>
            </p:cNvSpPr>
            <p:nvPr/>
          </p:nvSpPr>
          <p:spPr bwMode="auto">
            <a:xfrm>
              <a:off x="6052490" y="3584557"/>
              <a:ext cx="1617312" cy="740101"/>
            </a:xfrm>
            <a:custGeom>
              <a:avLst/>
              <a:gdLst>
                <a:gd name="T0" fmla="*/ 0 w 463"/>
                <a:gd name="T1" fmla="*/ 212 h 212"/>
                <a:gd name="T2" fmla="*/ 70 w 463"/>
                <a:gd name="T3" fmla="*/ 176 h 212"/>
                <a:gd name="T4" fmla="*/ 354 w 463"/>
                <a:gd name="T5" fmla="*/ 176 h 212"/>
                <a:gd name="T6" fmla="*/ 369 w 463"/>
                <a:gd name="T7" fmla="*/ 164 h 212"/>
                <a:gd name="T8" fmla="*/ 455 w 463"/>
                <a:gd name="T9" fmla="*/ 13 h 212"/>
                <a:gd name="T10" fmla="*/ 441 w 463"/>
                <a:gd name="T11" fmla="*/ 0 h 212"/>
                <a:gd name="T12" fmla="*/ 168 w 463"/>
                <a:gd name="T13" fmla="*/ 0 h 212"/>
                <a:gd name="T14" fmla="*/ 97 w 463"/>
                <a:gd name="T15" fmla="*/ 36 h 212"/>
                <a:gd name="T16" fmla="*/ 0 w 463"/>
                <a:gd name="T17" fmla="*/ 212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3" h="212">
                  <a:moveTo>
                    <a:pt x="0" y="212"/>
                  </a:moveTo>
                  <a:cubicBezTo>
                    <a:pt x="0" y="212"/>
                    <a:pt x="15" y="176"/>
                    <a:pt x="70" y="176"/>
                  </a:cubicBezTo>
                  <a:cubicBezTo>
                    <a:pt x="354" y="176"/>
                    <a:pt x="354" y="176"/>
                    <a:pt x="354" y="176"/>
                  </a:cubicBezTo>
                  <a:cubicBezTo>
                    <a:pt x="366" y="176"/>
                    <a:pt x="369" y="164"/>
                    <a:pt x="369" y="164"/>
                  </a:cubicBezTo>
                  <a:cubicBezTo>
                    <a:pt x="455" y="13"/>
                    <a:pt x="455" y="13"/>
                    <a:pt x="455" y="13"/>
                  </a:cubicBezTo>
                  <a:cubicBezTo>
                    <a:pt x="455" y="13"/>
                    <a:pt x="463" y="0"/>
                    <a:pt x="441" y="0"/>
                  </a:cubicBezTo>
                  <a:cubicBezTo>
                    <a:pt x="168" y="0"/>
                    <a:pt x="168" y="0"/>
                    <a:pt x="168" y="0"/>
                  </a:cubicBezTo>
                  <a:cubicBezTo>
                    <a:pt x="117" y="0"/>
                    <a:pt x="97" y="36"/>
                    <a:pt x="97" y="36"/>
                  </a:cubicBezTo>
                  <a:lnTo>
                    <a:pt x="0" y="212"/>
                  </a:lnTo>
                  <a:close/>
                </a:path>
              </a:pathLst>
            </a:custGeom>
            <a:solidFill>
              <a:srgbClr val="7AA4B0"/>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22" name="文本框 21">
              <a:extLst>
                <a:ext uri="{FF2B5EF4-FFF2-40B4-BE49-F238E27FC236}">
                  <a16:creationId xmlns:a16="http://schemas.microsoft.com/office/drawing/2014/main" id="{A1AF2216-42D4-4618-B955-9A02AA1994F0}"/>
                </a:ext>
              </a:extLst>
            </p:cNvPr>
            <p:cNvSpPr txBox="1"/>
            <p:nvPr/>
          </p:nvSpPr>
          <p:spPr>
            <a:xfrm>
              <a:off x="6586189" y="3578979"/>
              <a:ext cx="73252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03</a:t>
              </a:r>
              <a:endParaRPr kumimoji="0" lang="zh-CN" altLang="en-US"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23" name="MH_Text_1">
            <a:extLst>
              <a:ext uri="{FF2B5EF4-FFF2-40B4-BE49-F238E27FC236}">
                <a16:creationId xmlns:a16="http://schemas.microsoft.com/office/drawing/2014/main" id="{E291372A-C197-419C-A92E-B0C74E0E2A0A}"/>
              </a:ext>
            </a:extLst>
          </p:cNvPr>
          <p:cNvSpPr/>
          <p:nvPr>
            <p:custDataLst>
              <p:tags r:id="rId5"/>
            </p:custDataLst>
          </p:nvPr>
        </p:nvSpPr>
        <p:spPr>
          <a:xfrm>
            <a:off x="8819445" y="3125846"/>
            <a:ext cx="2496051" cy="387468"/>
          </a:xfrm>
          <a:prstGeom prst="rect">
            <a:avLst/>
          </a:prstGeom>
          <a:noFill/>
          <a:ln w="12700" cap="flat" cmpd="sng" algn="ctr">
            <a:noFill/>
            <a:prstDash val="solid"/>
            <a:miter lim="800000"/>
          </a:ln>
          <a:effectLst/>
        </p:spPr>
        <p:txBody>
          <a:bodyPr wrap="square" lIns="159981" tIns="0" rIns="159981" bIns="0" rtlCol="0" anchor="t">
            <a:noAutofit/>
          </a:bodyPr>
          <a:lstStyle/>
          <a:p>
            <a:pPr marR="0" lvl="0" defTabSz="914400" eaLnBrk="1" fontAlgn="auto" latinLnBrk="0" hangingPunct="1">
              <a:lnSpc>
                <a:spcPct val="120000"/>
              </a:lnSpc>
              <a:spcBef>
                <a:spcPts val="0"/>
              </a:spcBef>
              <a:spcAft>
                <a:spcPts val="0"/>
              </a:spcAft>
              <a:buClr>
                <a:srgbClr val="C00000"/>
              </a:buClr>
              <a:buSzTx/>
              <a:tabLst/>
              <a:defRPr/>
            </a:pPr>
            <a:r>
              <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OpenCV</a:t>
            </a:r>
          </a:p>
        </p:txBody>
      </p:sp>
      <p:sp>
        <p:nvSpPr>
          <p:cNvPr id="24" name="MH_Text_1">
            <a:extLst>
              <a:ext uri="{FF2B5EF4-FFF2-40B4-BE49-F238E27FC236}">
                <a16:creationId xmlns:a16="http://schemas.microsoft.com/office/drawing/2014/main" id="{A9295E77-84F7-49DA-B64D-C553E0AACE84}"/>
              </a:ext>
            </a:extLst>
          </p:cNvPr>
          <p:cNvSpPr/>
          <p:nvPr>
            <p:custDataLst>
              <p:tags r:id="rId6"/>
            </p:custDataLst>
          </p:nvPr>
        </p:nvSpPr>
        <p:spPr>
          <a:xfrm>
            <a:off x="7710505" y="3513314"/>
            <a:ext cx="3689184" cy="748748"/>
          </a:xfrm>
          <a:prstGeom prst="rect">
            <a:avLst/>
          </a:prstGeom>
          <a:noFill/>
          <a:ln w="12700" cap="flat" cmpd="sng" algn="ctr">
            <a:noFill/>
            <a:prstDash val="solid"/>
            <a:miter lim="800000"/>
          </a:ln>
          <a:effectLst/>
        </p:spPr>
        <p:txBody>
          <a:bodyPr wrap="square" lIns="159981" tIns="0" rIns="159981" bIns="0" rtlCol="0" anchor="t">
            <a:noAutofit/>
          </a:bodyPr>
          <a:lstStyle/>
          <a:p>
            <a:pPr lvl="0" algn="ctr">
              <a:lnSpc>
                <a:spcPct val="150000"/>
              </a:lnSpc>
              <a:defRPr/>
            </a:pPr>
            <a:r>
              <a:rPr lang="zh-CN" altLang="en-US" sz="1600" kern="0" dirty="0">
                <a:solidFill>
                  <a:prstClr val="black">
                    <a:lumMod val="75000"/>
                    <a:lumOff val="25000"/>
                  </a:prstClr>
                </a:solidFill>
                <a:latin typeface="Franklin Gothic Book"/>
                <a:ea typeface="思源黑体 CN Regular" panose="020B0500000000000000" pitchFamily="34" charset="-122"/>
                <a:cs typeface="+mn-ea"/>
                <a:sym typeface="+mn-lt"/>
              </a:rPr>
              <a:t>跨平台计算机视觉库</a:t>
            </a:r>
            <a:endParaRPr kumimoji="0" lang="en-US" altLang="zh-CN" sz="1600" b="0" i="0" u="none" strike="noStrike" kern="0" cap="none" spc="0" normalizeH="0" baseline="0" noProof="0" dirty="0">
              <a:ln>
                <a:noFill/>
              </a:ln>
              <a:solidFill>
                <a:prstClr val="black">
                  <a:lumMod val="75000"/>
                  <a:lumOff val="25000"/>
                </a:prstClr>
              </a:solidFill>
              <a:effectLst/>
              <a:uLnTx/>
              <a:uFillTx/>
              <a:latin typeface="Franklin Gothic Book"/>
              <a:ea typeface="思源黑体 CN Regular" panose="020B0500000000000000" pitchFamily="34" charset="-122"/>
              <a:cs typeface="+mn-ea"/>
              <a:sym typeface="+mn-lt"/>
            </a:endParaRPr>
          </a:p>
        </p:txBody>
      </p:sp>
      <p:grpSp>
        <p:nvGrpSpPr>
          <p:cNvPr id="25" name="组合 24">
            <a:extLst>
              <a:ext uri="{FF2B5EF4-FFF2-40B4-BE49-F238E27FC236}">
                <a16:creationId xmlns:a16="http://schemas.microsoft.com/office/drawing/2014/main" id="{21F6B700-C23B-4E57-99B3-53DDBA48CA75}"/>
              </a:ext>
            </a:extLst>
          </p:cNvPr>
          <p:cNvGrpSpPr/>
          <p:nvPr/>
        </p:nvGrpSpPr>
        <p:grpSpPr>
          <a:xfrm>
            <a:off x="5348493" y="3641128"/>
            <a:ext cx="794612" cy="1618785"/>
            <a:chOff x="5300594" y="3549174"/>
            <a:chExt cx="794612" cy="1618785"/>
          </a:xfrm>
        </p:grpSpPr>
        <p:sp>
          <p:nvSpPr>
            <p:cNvPr id="26" name="Freeform 8">
              <a:extLst>
                <a:ext uri="{FF2B5EF4-FFF2-40B4-BE49-F238E27FC236}">
                  <a16:creationId xmlns:a16="http://schemas.microsoft.com/office/drawing/2014/main" id="{C580390D-A73A-4905-A678-0A63EAA884DA}"/>
                </a:ext>
              </a:extLst>
            </p:cNvPr>
            <p:cNvSpPr>
              <a:spLocks/>
            </p:cNvSpPr>
            <p:nvPr/>
          </p:nvSpPr>
          <p:spPr bwMode="auto">
            <a:xfrm>
              <a:off x="5300594" y="3549174"/>
              <a:ext cx="737152" cy="1618785"/>
            </a:xfrm>
            <a:custGeom>
              <a:avLst/>
              <a:gdLst>
                <a:gd name="T0" fmla="*/ 0 w 211"/>
                <a:gd name="T1" fmla="*/ 0 h 463"/>
                <a:gd name="T2" fmla="*/ 35 w 211"/>
                <a:gd name="T3" fmla="*/ 70 h 463"/>
                <a:gd name="T4" fmla="*/ 35 w 211"/>
                <a:gd name="T5" fmla="*/ 355 h 463"/>
                <a:gd name="T6" fmla="*/ 47 w 211"/>
                <a:gd name="T7" fmla="*/ 370 h 463"/>
                <a:gd name="T8" fmla="*/ 199 w 211"/>
                <a:gd name="T9" fmla="*/ 456 h 463"/>
                <a:gd name="T10" fmla="*/ 211 w 211"/>
                <a:gd name="T11" fmla="*/ 441 h 463"/>
                <a:gd name="T12" fmla="*/ 211 w 211"/>
                <a:gd name="T13" fmla="*/ 169 h 463"/>
                <a:gd name="T14" fmla="*/ 176 w 211"/>
                <a:gd name="T15" fmla="*/ 97 h 463"/>
                <a:gd name="T16" fmla="*/ 0 w 211"/>
                <a:gd name="T17" fmla="*/ 0 h 4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1" h="463">
                  <a:moveTo>
                    <a:pt x="0" y="0"/>
                  </a:moveTo>
                  <a:cubicBezTo>
                    <a:pt x="0" y="0"/>
                    <a:pt x="35" y="15"/>
                    <a:pt x="35" y="70"/>
                  </a:cubicBezTo>
                  <a:cubicBezTo>
                    <a:pt x="35" y="355"/>
                    <a:pt x="35" y="355"/>
                    <a:pt x="35" y="355"/>
                  </a:cubicBezTo>
                  <a:cubicBezTo>
                    <a:pt x="35" y="366"/>
                    <a:pt x="47" y="370"/>
                    <a:pt x="47" y="370"/>
                  </a:cubicBezTo>
                  <a:cubicBezTo>
                    <a:pt x="199" y="456"/>
                    <a:pt x="199" y="456"/>
                    <a:pt x="199" y="456"/>
                  </a:cubicBezTo>
                  <a:cubicBezTo>
                    <a:pt x="199" y="456"/>
                    <a:pt x="211" y="463"/>
                    <a:pt x="211" y="441"/>
                  </a:cubicBezTo>
                  <a:cubicBezTo>
                    <a:pt x="211" y="169"/>
                    <a:pt x="211" y="169"/>
                    <a:pt x="211" y="169"/>
                  </a:cubicBezTo>
                  <a:cubicBezTo>
                    <a:pt x="211" y="117"/>
                    <a:pt x="176" y="97"/>
                    <a:pt x="176" y="97"/>
                  </a:cubicBezTo>
                  <a:lnTo>
                    <a:pt x="0" y="0"/>
                  </a:lnTo>
                  <a:close/>
                </a:path>
              </a:pathLst>
            </a:custGeom>
            <a:solidFill>
              <a:srgbClr val="666563"/>
            </a:solidFill>
            <a:ln>
              <a:noFill/>
            </a:ln>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27" name="文本框 26">
              <a:extLst>
                <a:ext uri="{FF2B5EF4-FFF2-40B4-BE49-F238E27FC236}">
                  <a16:creationId xmlns:a16="http://schemas.microsoft.com/office/drawing/2014/main" id="{9B644BB0-A0D7-4F19-AF85-F7311A775CB6}"/>
                </a:ext>
              </a:extLst>
            </p:cNvPr>
            <p:cNvSpPr txBox="1"/>
            <p:nvPr/>
          </p:nvSpPr>
          <p:spPr>
            <a:xfrm>
              <a:off x="5362678" y="4149874"/>
              <a:ext cx="732528" cy="584775"/>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rPr>
                <a:t>04</a:t>
              </a:r>
              <a:endParaRPr kumimoji="0" lang="zh-CN" altLang="en-US" sz="3200"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endParaRPr>
            </a:p>
          </p:txBody>
        </p:sp>
      </p:grpSp>
      <p:sp>
        <p:nvSpPr>
          <p:cNvPr id="28" name="MH_Text_1">
            <a:extLst>
              <a:ext uri="{FF2B5EF4-FFF2-40B4-BE49-F238E27FC236}">
                <a16:creationId xmlns:a16="http://schemas.microsoft.com/office/drawing/2014/main" id="{5A928611-C81B-4257-96C4-C0357C5110CA}"/>
              </a:ext>
            </a:extLst>
          </p:cNvPr>
          <p:cNvSpPr/>
          <p:nvPr>
            <p:custDataLst>
              <p:tags r:id="rId7"/>
            </p:custDataLst>
          </p:nvPr>
        </p:nvSpPr>
        <p:spPr>
          <a:xfrm>
            <a:off x="4186304" y="5470427"/>
            <a:ext cx="3301087" cy="387468"/>
          </a:xfrm>
          <a:prstGeom prst="rect">
            <a:avLst/>
          </a:prstGeom>
          <a:noFill/>
          <a:ln w="12700" cap="flat" cmpd="sng" algn="ctr">
            <a:noFill/>
            <a:prstDash val="solid"/>
            <a:miter lim="800000"/>
          </a:ln>
          <a:effectLst/>
        </p:spPr>
        <p:txBody>
          <a:bodyPr wrap="square" lIns="159981" tIns="0" rIns="159981" bIns="0" rtlCol="0" anchor="t">
            <a:noAutofit/>
          </a:bodyPr>
          <a:lstStyle/>
          <a:p>
            <a:pPr marR="0" lvl="0" algn="ctr" defTabSz="914400" eaLnBrk="1" fontAlgn="auto" latinLnBrk="0" hangingPunct="1">
              <a:lnSpc>
                <a:spcPct val="120000"/>
              </a:lnSpc>
              <a:spcBef>
                <a:spcPts val="0"/>
              </a:spcBef>
              <a:spcAft>
                <a:spcPts val="0"/>
              </a:spcAft>
              <a:buClr>
                <a:srgbClr val="08486C"/>
              </a:buClr>
              <a:buSzTx/>
              <a:tabLst/>
              <a:defRPr/>
            </a:pPr>
            <a:r>
              <a:rPr kumimoji="0" lang="en-US" altLang="zh-CN" sz="1900" i="0" u="none" strike="noStrike" kern="0" cap="none" spc="0" normalizeH="0" baseline="0" noProof="0" dirty="0" err="1">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uni</a:t>
            </a:r>
            <a:r>
              <a:rPr kumimoji="0" lang="en-US" altLang="zh-CN" sz="1900" i="0" u="none" strike="noStrike" kern="0" cap="none" spc="0" normalizeH="0" baseline="0" noProof="0" dirty="0">
                <a:ln>
                  <a:noFill/>
                </a:ln>
                <a:solidFill>
                  <a:schemeClr val="tx1">
                    <a:lumMod val="85000"/>
                    <a:lumOff val="15000"/>
                  </a:schemeClr>
                </a:solidFill>
                <a:effectLst/>
                <a:uLnTx/>
                <a:uFillTx/>
                <a:latin typeface="Franklin Gothic Book"/>
                <a:ea typeface="思源黑体 CN Regular" panose="020B0500000000000000" pitchFamily="34" charset="-122"/>
                <a:cs typeface="+mn-ea"/>
                <a:sym typeface="+mn-lt"/>
              </a:rPr>
              <a:t>-app</a:t>
            </a:r>
          </a:p>
        </p:txBody>
      </p:sp>
      <p:sp>
        <p:nvSpPr>
          <p:cNvPr id="29" name="MH_Text_1">
            <a:extLst>
              <a:ext uri="{FF2B5EF4-FFF2-40B4-BE49-F238E27FC236}">
                <a16:creationId xmlns:a16="http://schemas.microsoft.com/office/drawing/2014/main" id="{B6E0B300-B394-4792-883F-155EC068DCFF}"/>
              </a:ext>
            </a:extLst>
          </p:cNvPr>
          <p:cNvSpPr/>
          <p:nvPr>
            <p:custDataLst>
              <p:tags r:id="rId8"/>
            </p:custDataLst>
          </p:nvPr>
        </p:nvSpPr>
        <p:spPr>
          <a:xfrm>
            <a:off x="4038097" y="5869344"/>
            <a:ext cx="3689184" cy="748748"/>
          </a:xfrm>
          <a:prstGeom prst="rect">
            <a:avLst/>
          </a:prstGeom>
          <a:noFill/>
          <a:ln w="12700" cap="flat" cmpd="sng" algn="ctr">
            <a:noFill/>
            <a:prstDash val="solid"/>
            <a:miter lim="800000"/>
          </a:ln>
          <a:effectLst/>
        </p:spPr>
        <p:txBody>
          <a:bodyPr wrap="square" lIns="159981" tIns="0" rIns="159981" bIns="0" rtlCol="0" anchor="t">
            <a:noAutofit/>
          </a:bodyPr>
          <a:lstStyle/>
          <a:p>
            <a:pPr lvl="0" algn="ctr">
              <a:lnSpc>
                <a:spcPct val="150000"/>
              </a:lnSpc>
              <a:defRPr/>
            </a:pPr>
            <a:r>
              <a:rPr lang="zh-CN" altLang="en-US" sz="1400" kern="0" dirty="0">
                <a:solidFill>
                  <a:prstClr val="black">
                    <a:lumMod val="75000"/>
                    <a:lumOff val="25000"/>
                  </a:prstClr>
                </a:solidFill>
                <a:latin typeface="时尚中黑简体"/>
                <a:ea typeface="思源黑体 CN Regular" panose="020B0500000000000000" pitchFamily="34" charset="-122"/>
              </a:rPr>
              <a:t>跨平台应用的前端框架</a:t>
            </a:r>
            <a:endParaRPr kumimoji="0" lang="en-US" altLang="zh-CN" sz="1600" b="0" i="0" u="none" strike="noStrike" kern="0" cap="none" spc="0" normalizeH="0" baseline="0" noProof="0" dirty="0">
              <a:ln>
                <a:noFill/>
              </a:ln>
              <a:solidFill>
                <a:prstClr val="black">
                  <a:lumMod val="75000"/>
                  <a:lumOff val="25000"/>
                </a:prstClr>
              </a:solidFill>
              <a:effectLst/>
              <a:uLnTx/>
              <a:uFillTx/>
              <a:latin typeface="Franklin Gothic Book"/>
              <a:ea typeface="思源黑体 CN Regular" panose="020B0500000000000000" pitchFamily="34" charset="-122"/>
              <a:cs typeface="+mn-ea"/>
              <a:sym typeface="+mn-lt"/>
            </a:endParaRPr>
          </a:p>
        </p:txBody>
      </p:sp>
    </p:spTree>
    <p:extLst>
      <p:ext uri="{BB962C8B-B14F-4D97-AF65-F5344CB8AC3E}">
        <p14:creationId xmlns:p14="http://schemas.microsoft.com/office/powerpoint/2010/main" val="396326862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right)">
                                      <p:cBhvr>
                                        <p:cTn id="7" dur="500"/>
                                        <p:tgtEl>
                                          <p:spTgt spid="10"/>
                                        </p:tgtEl>
                                      </p:cBhvr>
                                    </p:animEffect>
                                  </p:childTnLst>
                                </p:cTn>
                              </p:par>
                              <p:par>
                                <p:cTn id="8" presetID="47"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anim calcmode="lin" valueType="num">
                                      <p:cBhvr>
                                        <p:cTn id="11" dur="500" fill="hold"/>
                                        <p:tgtEl>
                                          <p:spTgt spid="13"/>
                                        </p:tgtEl>
                                        <p:attrNameLst>
                                          <p:attrName>ppt_x</p:attrName>
                                        </p:attrNameLst>
                                      </p:cBhvr>
                                      <p:tavLst>
                                        <p:tav tm="0">
                                          <p:val>
                                            <p:strVal val="#ppt_x"/>
                                          </p:val>
                                        </p:tav>
                                        <p:tav tm="100000">
                                          <p:val>
                                            <p:strVal val="#ppt_x"/>
                                          </p:val>
                                        </p:tav>
                                      </p:tavLst>
                                    </p:anim>
                                    <p:anim calcmode="lin" valueType="num">
                                      <p:cBhvr>
                                        <p:cTn id="12" dur="500" fill="hold"/>
                                        <p:tgtEl>
                                          <p:spTgt spid="13"/>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4"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down)">
                                      <p:cBhvr>
                                        <p:cTn id="20" dur="500"/>
                                        <p:tgtEl>
                                          <p:spTgt spid="15"/>
                                        </p:tgtEl>
                                      </p:cBhvr>
                                    </p:animEffect>
                                  </p:childTnLst>
                                </p:cTn>
                              </p:par>
                              <p:par>
                                <p:cTn id="21" presetID="47"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anim calcmode="lin" valueType="num">
                                      <p:cBhvr>
                                        <p:cTn id="24" dur="500" fill="hold"/>
                                        <p:tgtEl>
                                          <p:spTgt spid="18"/>
                                        </p:tgtEl>
                                        <p:attrNameLst>
                                          <p:attrName>ppt_x</p:attrName>
                                        </p:attrNameLst>
                                      </p:cBhvr>
                                      <p:tavLst>
                                        <p:tav tm="0">
                                          <p:val>
                                            <p:strVal val="#ppt_x"/>
                                          </p:val>
                                        </p:tav>
                                        <p:tav tm="100000">
                                          <p:val>
                                            <p:strVal val="#ppt_x"/>
                                          </p:val>
                                        </p:tav>
                                      </p:tavLst>
                                    </p:anim>
                                    <p:anim calcmode="lin" valueType="num">
                                      <p:cBhvr>
                                        <p:cTn id="25" dur="500" fill="hold"/>
                                        <p:tgtEl>
                                          <p:spTgt spid="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anim calcmode="lin" valueType="num">
                                      <p:cBhvr>
                                        <p:cTn id="29" dur="500" fill="hold"/>
                                        <p:tgtEl>
                                          <p:spTgt spid="19"/>
                                        </p:tgtEl>
                                        <p:attrNameLst>
                                          <p:attrName>ppt_x</p:attrName>
                                        </p:attrNameLst>
                                      </p:cBhvr>
                                      <p:tavLst>
                                        <p:tav tm="0">
                                          <p:val>
                                            <p:strVal val="#ppt_x"/>
                                          </p:val>
                                        </p:tav>
                                        <p:tav tm="100000">
                                          <p:val>
                                            <p:strVal val="#ppt_x"/>
                                          </p:val>
                                        </p:tav>
                                      </p:tavLst>
                                    </p:anim>
                                    <p:anim calcmode="lin" valueType="num">
                                      <p:cBhvr>
                                        <p:cTn id="30" dur="500" fill="hold"/>
                                        <p:tgtEl>
                                          <p:spTgt spid="19"/>
                                        </p:tgtEl>
                                        <p:attrNameLst>
                                          <p:attrName>ppt_y</p:attrName>
                                        </p:attrNameLst>
                                      </p:cBhvr>
                                      <p:tavLst>
                                        <p:tav tm="0">
                                          <p:val>
                                            <p:strVal val="#ppt_y+.1"/>
                                          </p:val>
                                        </p:tav>
                                        <p:tav tm="100000">
                                          <p:val>
                                            <p:strVal val="#ppt_y"/>
                                          </p:val>
                                        </p:tav>
                                      </p:tavLst>
                                    </p:anim>
                                  </p:childTnLst>
                                </p:cTn>
                              </p:par>
                              <p:par>
                                <p:cTn id="31" presetID="22" presetClass="entr" presetSubtype="8" fill="hold" nodeType="with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par>
                                <p:cTn id="34" presetID="47"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anim calcmode="lin" valueType="num">
                                      <p:cBhvr>
                                        <p:cTn id="37" dur="500" fill="hold"/>
                                        <p:tgtEl>
                                          <p:spTgt spid="23"/>
                                        </p:tgtEl>
                                        <p:attrNameLst>
                                          <p:attrName>ppt_x</p:attrName>
                                        </p:attrNameLst>
                                      </p:cBhvr>
                                      <p:tavLst>
                                        <p:tav tm="0">
                                          <p:val>
                                            <p:strVal val="#ppt_x"/>
                                          </p:val>
                                        </p:tav>
                                        <p:tav tm="100000">
                                          <p:val>
                                            <p:strVal val="#ppt_x"/>
                                          </p:val>
                                        </p:tav>
                                      </p:tavLst>
                                    </p:anim>
                                    <p:anim calcmode="lin" valueType="num">
                                      <p:cBhvr>
                                        <p:cTn id="38" dur="500" fill="hold"/>
                                        <p:tgtEl>
                                          <p:spTgt spid="23"/>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anim calcmode="lin" valueType="num">
                                      <p:cBhvr>
                                        <p:cTn id="42" dur="500" fill="hold"/>
                                        <p:tgtEl>
                                          <p:spTgt spid="24"/>
                                        </p:tgtEl>
                                        <p:attrNameLst>
                                          <p:attrName>ppt_x</p:attrName>
                                        </p:attrNameLst>
                                      </p:cBhvr>
                                      <p:tavLst>
                                        <p:tav tm="0">
                                          <p:val>
                                            <p:strVal val="#ppt_x"/>
                                          </p:val>
                                        </p:tav>
                                        <p:tav tm="100000">
                                          <p:val>
                                            <p:strVal val="#ppt_x"/>
                                          </p:val>
                                        </p:tav>
                                      </p:tavLst>
                                    </p:anim>
                                    <p:anim calcmode="lin" valueType="num">
                                      <p:cBhvr>
                                        <p:cTn id="43" dur="500" fill="hold"/>
                                        <p:tgtEl>
                                          <p:spTgt spid="24"/>
                                        </p:tgtEl>
                                        <p:attrNameLst>
                                          <p:attrName>ppt_y</p:attrName>
                                        </p:attrNameLst>
                                      </p:cBhvr>
                                      <p:tavLst>
                                        <p:tav tm="0">
                                          <p:val>
                                            <p:strVal val="#ppt_y+.1"/>
                                          </p:val>
                                        </p:tav>
                                        <p:tav tm="100000">
                                          <p:val>
                                            <p:strVal val="#ppt_y"/>
                                          </p:val>
                                        </p:tav>
                                      </p:tavLst>
                                    </p:anim>
                                  </p:childTnLst>
                                </p:cTn>
                              </p:par>
                              <p:par>
                                <p:cTn id="44" presetID="22" presetClass="entr" presetSubtype="1" fill="hold"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wipe(up)">
                                      <p:cBhvr>
                                        <p:cTn id="46" dur="500"/>
                                        <p:tgtEl>
                                          <p:spTgt spid="25"/>
                                        </p:tgtEl>
                                      </p:cBhvr>
                                    </p:animEffect>
                                  </p:childTnLst>
                                </p:cTn>
                              </p:par>
                              <p:par>
                                <p:cTn id="47" presetID="47"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animEffect transition="in" filter="fade">
                                      <p:cBhvr>
                                        <p:cTn id="49" dur="500"/>
                                        <p:tgtEl>
                                          <p:spTgt spid="28"/>
                                        </p:tgtEl>
                                      </p:cBhvr>
                                    </p:animEffect>
                                    <p:anim calcmode="lin" valueType="num">
                                      <p:cBhvr>
                                        <p:cTn id="50" dur="500" fill="hold"/>
                                        <p:tgtEl>
                                          <p:spTgt spid="28"/>
                                        </p:tgtEl>
                                        <p:attrNameLst>
                                          <p:attrName>ppt_x</p:attrName>
                                        </p:attrNameLst>
                                      </p:cBhvr>
                                      <p:tavLst>
                                        <p:tav tm="0">
                                          <p:val>
                                            <p:strVal val="#ppt_x"/>
                                          </p:val>
                                        </p:tav>
                                        <p:tav tm="100000">
                                          <p:val>
                                            <p:strVal val="#ppt_x"/>
                                          </p:val>
                                        </p:tav>
                                      </p:tavLst>
                                    </p:anim>
                                    <p:anim calcmode="lin" valueType="num">
                                      <p:cBhvr>
                                        <p:cTn id="51" dur="500" fill="hold"/>
                                        <p:tgtEl>
                                          <p:spTgt spid="2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500"/>
                                        <p:tgtEl>
                                          <p:spTgt spid="29"/>
                                        </p:tgtEl>
                                      </p:cBhvr>
                                    </p:animEffect>
                                    <p:anim calcmode="lin" valueType="num">
                                      <p:cBhvr>
                                        <p:cTn id="55" dur="500" fill="hold"/>
                                        <p:tgtEl>
                                          <p:spTgt spid="29"/>
                                        </p:tgtEl>
                                        <p:attrNameLst>
                                          <p:attrName>ppt_x</p:attrName>
                                        </p:attrNameLst>
                                      </p:cBhvr>
                                      <p:tavLst>
                                        <p:tav tm="0">
                                          <p:val>
                                            <p:strVal val="#ppt_x"/>
                                          </p:val>
                                        </p:tav>
                                        <p:tav tm="100000">
                                          <p:val>
                                            <p:strVal val="#ppt_x"/>
                                          </p:val>
                                        </p:tav>
                                      </p:tavLst>
                                    </p:anim>
                                    <p:anim calcmode="lin" valueType="num">
                                      <p:cBhvr>
                                        <p:cTn id="56"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8" grpId="0"/>
      <p:bldP spid="19" grpId="0"/>
      <p:bldP spid="23" grpId="0"/>
      <p:bldP spid="24"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第四部分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需求分析</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217844155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76412"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04</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需求分析</a:t>
            </a:r>
          </a:p>
        </p:txBody>
      </p:sp>
      <p:grpSp>
        <p:nvGrpSpPr>
          <p:cNvPr id="10" name="Group 29">
            <a:extLst>
              <a:ext uri="{FF2B5EF4-FFF2-40B4-BE49-F238E27FC236}">
                <a16:creationId xmlns:a16="http://schemas.microsoft.com/office/drawing/2014/main" id="{4559E950-86DF-4DDB-A59D-BB9C165693CD}"/>
              </a:ext>
            </a:extLst>
          </p:cNvPr>
          <p:cNvGrpSpPr/>
          <p:nvPr/>
        </p:nvGrpSpPr>
        <p:grpSpPr>
          <a:xfrm>
            <a:off x="7474024" y="2744192"/>
            <a:ext cx="2268023" cy="1965858"/>
            <a:chOff x="7956551" y="2124075"/>
            <a:chExt cx="3014663" cy="2613025"/>
          </a:xfrm>
        </p:grpSpPr>
        <p:sp>
          <p:nvSpPr>
            <p:cNvPr id="11" name="Freeform 5">
              <a:extLst>
                <a:ext uri="{FF2B5EF4-FFF2-40B4-BE49-F238E27FC236}">
                  <a16:creationId xmlns:a16="http://schemas.microsoft.com/office/drawing/2014/main" id="{FD85F2B8-9325-4531-B644-7C7B3F9AB29D}"/>
                </a:ext>
              </a:extLst>
            </p:cNvPr>
            <p:cNvSpPr>
              <a:spLocks/>
            </p:cNvSpPr>
            <p:nvPr/>
          </p:nvSpPr>
          <p:spPr bwMode="auto">
            <a:xfrm>
              <a:off x="7956551" y="2124075"/>
              <a:ext cx="3014663" cy="2613025"/>
            </a:xfrm>
            <a:custGeom>
              <a:avLst/>
              <a:gdLst>
                <a:gd name="T0" fmla="*/ 803 w 803"/>
                <a:gd name="T1" fmla="*/ 347 h 694"/>
                <a:gd name="T2" fmla="*/ 698 w 803"/>
                <a:gd name="T3" fmla="*/ 287 h 694"/>
                <a:gd name="T4" fmla="*/ 687 w 803"/>
                <a:gd name="T5" fmla="*/ 280 h 694"/>
                <a:gd name="T6" fmla="*/ 347 w 803"/>
                <a:gd name="T7" fmla="*/ 0 h 694"/>
                <a:gd name="T8" fmla="*/ 0 w 803"/>
                <a:gd name="T9" fmla="*/ 347 h 694"/>
                <a:gd name="T10" fmla="*/ 347 w 803"/>
                <a:gd name="T11" fmla="*/ 694 h 694"/>
                <a:gd name="T12" fmla="*/ 687 w 803"/>
                <a:gd name="T13" fmla="*/ 414 h 694"/>
                <a:gd name="T14" fmla="*/ 698 w 803"/>
                <a:gd name="T15" fmla="*/ 408 h 694"/>
                <a:gd name="T16" fmla="*/ 803 w 803"/>
                <a:gd name="T17" fmla="*/ 34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3" h="694">
                  <a:moveTo>
                    <a:pt x="803" y="347"/>
                  </a:moveTo>
                  <a:cubicBezTo>
                    <a:pt x="698" y="287"/>
                    <a:pt x="698" y="287"/>
                    <a:pt x="698" y="287"/>
                  </a:cubicBezTo>
                  <a:cubicBezTo>
                    <a:pt x="687" y="280"/>
                    <a:pt x="687" y="280"/>
                    <a:pt x="687" y="280"/>
                  </a:cubicBezTo>
                  <a:cubicBezTo>
                    <a:pt x="656" y="121"/>
                    <a:pt x="515" y="0"/>
                    <a:pt x="347" y="0"/>
                  </a:cubicBezTo>
                  <a:cubicBezTo>
                    <a:pt x="155" y="0"/>
                    <a:pt x="0" y="156"/>
                    <a:pt x="0" y="347"/>
                  </a:cubicBezTo>
                  <a:cubicBezTo>
                    <a:pt x="0" y="539"/>
                    <a:pt x="155" y="694"/>
                    <a:pt x="347" y="694"/>
                  </a:cubicBezTo>
                  <a:cubicBezTo>
                    <a:pt x="515" y="694"/>
                    <a:pt x="656" y="574"/>
                    <a:pt x="687" y="414"/>
                  </a:cubicBezTo>
                  <a:cubicBezTo>
                    <a:pt x="698" y="408"/>
                    <a:pt x="698" y="408"/>
                    <a:pt x="698" y="408"/>
                  </a:cubicBezTo>
                  <a:lnTo>
                    <a:pt x="803" y="347"/>
                  </a:lnTo>
                  <a:close/>
                </a:path>
              </a:pathLst>
            </a:custGeom>
            <a:solidFill>
              <a:srgbClr val="666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12" name="Oval 35">
              <a:extLst>
                <a:ext uri="{FF2B5EF4-FFF2-40B4-BE49-F238E27FC236}">
                  <a16:creationId xmlns:a16="http://schemas.microsoft.com/office/drawing/2014/main" id="{09E76898-05D6-4E7A-9C69-38D242387412}"/>
                </a:ext>
              </a:extLst>
            </p:cNvPr>
            <p:cNvSpPr/>
            <p:nvPr/>
          </p:nvSpPr>
          <p:spPr>
            <a:xfrm>
              <a:off x="8138041" y="2283896"/>
              <a:ext cx="2288104" cy="228810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Franklin Gothic Book"/>
                <a:ea typeface="思源黑体 CN Regular" panose="020B0500000000000000" pitchFamily="34" charset="-122"/>
                <a:cs typeface="+mn-cs"/>
              </a:endParaRPr>
            </a:p>
          </p:txBody>
        </p:sp>
      </p:grpSp>
      <p:grpSp>
        <p:nvGrpSpPr>
          <p:cNvPr id="13" name="Group 30">
            <a:extLst>
              <a:ext uri="{FF2B5EF4-FFF2-40B4-BE49-F238E27FC236}">
                <a16:creationId xmlns:a16="http://schemas.microsoft.com/office/drawing/2014/main" id="{5D6F91AD-D976-4EE8-99A5-5F67FDCE0016}"/>
              </a:ext>
            </a:extLst>
          </p:cNvPr>
          <p:cNvGrpSpPr/>
          <p:nvPr/>
        </p:nvGrpSpPr>
        <p:grpSpPr>
          <a:xfrm>
            <a:off x="5787638" y="2744192"/>
            <a:ext cx="2268023" cy="1965858"/>
            <a:chOff x="5715001" y="2124075"/>
            <a:chExt cx="3014663" cy="2613025"/>
          </a:xfrm>
        </p:grpSpPr>
        <p:sp>
          <p:nvSpPr>
            <p:cNvPr id="14" name="Freeform 7">
              <a:extLst>
                <a:ext uri="{FF2B5EF4-FFF2-40B4-BE49-F238E27FC236}">
                  <a16:creationId xmlns:a16="http://schemas.microsoft.com/office/drawing/2014/main" id="{46C89FE7-8E60-4AFB-AC70-04AC26076DBE}"/>
                </a:ext>
              </a:extLst>
            </p:cNvPr>
            <p:cNvSpPr>
              <a:spLocks/>
            </p:cNvSpPr>
            <p:nvPr/>
          </p:nvSpPr>
          <p:spPr bwMode="auto">
            <a:xfrm>
              <a:off x="5715001" y="2124075"/>
              <a:ext cx="3014663" cy="2613025"/>
            </a:xfrm>
            <a:custGeom>
              <a:avLst/>
              <a:gdLst>
                <a:gd name="T0" fmla="*/ 803 w 803"/>
                <a:gd name="T1" fmla="*/ 347 h 694"/>
                <a:gd name="T2" fmla="*/ 698 w 803"/>
                <a:gd name="T3" fmla="*/ 287 h 694"/>
                <a:gd name="T4" fmla="*/ 687 w 803"/>
                <a:gd name="T5" fmla="*/ 280 h 694"/>
                <a:gd name="T6" fmla="*/ 346 w 803"/>
                <a:gd name="T7" fmla="*/ 0 h 694"/>
                <a:gd name="T8" fmla="*/ 0 w 803"/>
                <a:gd name="T9" fmla="*/ 347 h 694"/>
                <a:gd name="T10" fmla="*/ 346 w 803"/>
                <a:gd name="T11" fmla="*/ 694 h 694"/>
                <a:gd name="T12" fmla="*/ 687 w 803"/>
                <a:gd name="T13" fmla="*/ 414 h 694"/>
                <a:gd name="T14" fmla="*/ 698 w 803"/>
                <a:gd name="T15" fmla="*/ 408 h 694"/>
                <a:gd name="T16" fmla="*/ 803 w 803"/>
                <a:gd name="T17" fmla="*/ 34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3" h="694">
                  <a:moveTo>
                    <a:pt x="803" y="347"/>
                  </a:moveTo>
                  <a:cubicBezTo>
                    <a:pt x="698" y="287"/>
                    <a:pt x="698" y="287"/>
                    <a:pt x="698" y="287"/>
                  </a:cubicBezTo>
                  <a:cubicBezTo>
                    <a:pt x="687" y="280"/>
                    <a:pt x="687" y="280"/>
                    <a:pt x="687" y="280"/>
                  </a:cubicBezTo>
                  <a:cubicBezTo>
                    <a:pt x="656" y="121"/>
                    <a:pt x="515" y="0"/>
                    <a:pt x="346" y="0"/>
                  </a:cubicBezTo>
                  <a:cubicBezTo>
                    <a:pt x="155" y="0"/>
                    <a:pt x="0" y="156"/>
                    <a:pt x="0" y="347"/>
                  </a:cubicBezTo>
                  <a:cubicBezTo>
                    <a:pt x="0" y="539"/>
                    <a:pt x="155" y="694"/>
                    <a:pt x="346" y="694"/>
                  </a:cubicBezTo>
                  <a:cubicBezTo>
                    <a:pt x="515" y="694"/>
                    <a:pt x="656" y="574"/>
                    <a:pt x="687" y="414"/>
                  </a:cubicBezTo>
                  <a:cubicBezTo>
                    <a:pt x="698" y="408"/>
                    <a:pt x="698" y="408"/>
                    <a:pt x="698" y="408"/>
                  </a:cubicBezTo>
                  <a:lnTo>
                    <a:pt x="803" y="347"/>
                  </a:lnTo>
                  <a:close/>
                </a:path>
              </a:pathLst>
            </a:custGeom>
            <a:solidFill>
              <a:srgbClr val="7AA4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15" name="Oval 34">
              <a:extLst>
                <a:ext uri="{FF2B5EF4-FFF2-40B4-BE49-F238E27FC236}">
                  <a16:creationId xmlns:a16="http://schemas.microsoft.com/office/drawing/2014/main" id="{EF7DC023-D36C-420B-B2E2-3CA30DB8F2A3}"/>
                </a:ext>
              </a:extLst>
            </p:cNvPr>
            <p:cNvSpPr/>
            <p:nvPr/>
          </p:nvSpPr>
          <p:spPr>
            <a:xfrm>
              <a:off x="5888037" y="2283896"/>
              <a:ext cx="2288104" cy="228810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Franklin Gothic Book"/>
                <a:ea typeface="思源黑体 CN Regular" panose="020B0500000000000000" pitchFamily="34" charset="-122"/>
                <a:cs typeface="+mn-cs"/>
              </a:endParaRPr>
            </a:p>
          </p:txBody>
        </p:sp>
      </p:grpSp>
      <p:sp>
        <p:nvSpPr>
          <p:cNvPr id="16" name="文本框 15">
            <a:extLst>
              <a:ext uri="{FF2B5EF4-FFF2-40B4-BE49-F238E27FC236}">
                <a16:creationId xmlns:a16="http://schemas.microsoft.com/office/drawing/2014/main" id="{45F0095F-1785-4755-AD74-2D81939B2A69}"/>
              </a:ext>
            </a:extLst>
          </p:cNvPr>
          <p:cNvSpPr txBox="1"/>
          <p:nvPr/>
        </p:nvSpPr>
        <p:spPr>
          <a:xfrm>
            <a:off x="6417874" y="3216783"/>
            <a:ext cx="915973" cy="954107"/>
          </a:xfrm>
          <a:prstGeom prst="rect">
            <a:avLst/>
          </a:prstGeom>
          <a:noFill/>
        </p:spPr>
        <p:txBody>
          <a:bodyPr wrap="square" rtlCol="0">
            <a:spAutoFit/>
          </a:bodyPr>
          <a:lstStyle/>
          <a:p>
            <a:pPr algn="ctr">
              <a:defRPr/>
            </a:pPr>
            <a:r>
              <a:rPr lang="zh-CN" altLang="en-US" sz="2800" dirty="0">
                <a:solidFill>
                  <a:prstClr val="black"/>
                </a:solidFill>
                <a:latin typeface="Franklin Gothic Book"/>
                <a:ea typeface="思源黑体 CN Regular" panose="020B0500000000000000" pitchFamily="34" charset="-122"/>
              </a:rPr>
              <a:t>资产盘点</a:t>
            </a:r>
          </a:p>
        </p:txBody>
      </p:sp>
      <p:sp>
        <p:nvSpPr>
          <p:cNvPr id="17" name="文本框 16">
            <a:extLst>
              <a:ext uri="{FF2B5EF4-FFF2-40B4-BE49-F238E27FC236}">
                <a16:creationId xmlns:a16="http://schemas.microsoft.com/office/drawing/2014/main" id="{65ADB866-A329-48DF-B28F-5DB1E5B0AD75}"/>
              </a:ext>
            </a:extLst>
          </p:cNvPr>
          <p:cNvSpPr txBox="1"/>
          <p:nvPr/>
        </p:nvSpPr>
        <p:spPr>
          <a:xfrm>
            <a:off x="5882498" y="5062403"/>
            <a:ext cx="1755976" cy="369332"/>
          </a:xfrm>
          <a:prstGeom prst="rect">
            <a:avLst/>
          </a:prstGeom>
          <a:noFill/>
        </p:spPr>
        <p:txBody>
          <a:bodyPr wrap="square" rtlCol="0">
            <a:spAutoFit/>
          </a:bodyPr>
          <a:lstStyle/>
          <a:p>
            <a:pPr algn="ctr">
              <a:defRPr/>
            </a:pPr>
            <a:r>
              <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rPr>
              <a:t>资产盘点</a:t>
            </a:r>
          </a:p>
        </p:txBody>
      </p:sp>
      <p:sp>
        <p:nvSpPr>
          <p:cNvPr id="18" name="文本框 17">
            <a:extLst>
              <a:ext uri="{FF2B5EF4-FFF2-40B4-BE49-F238E27FC236}">
                <a16:creationId xmlns:a16="http://schemas.microsoft.com/office/drawing/2014/main" id="{2E1A493A-E5FF-4B88-A5E3-917A6B1093ED}"/>
              </a:ext>
            </a:extLst>
          </p:cNvPr>
          <p:cNvSpPr txBox="1"/>
          <p:nvPr/>
        </p:nvSpPr>
        <p:spPr>
          <a:xfrm>
            <a:off x="5465312" y="5481177"/>
            <a:ext cx="2590349" cy="587212"/>
          </a:xfrm>
          <a:prstGeom prst="rect">
            <a:avLst/>
          </a:prstGeom>
          <a:noFill/>
        </p:spPr>
        <p:txBody>
          <a:bodyPr wrap="square" rtlCol="0">
            <a:spAutoFit/>
          </a:bodyPr>
          <a:lstStyle/>
          <a:p>
            <a:pPr algn="ctr">
              <a:lnSpc>
                <a:spcPct val="120000"/>
              </a:lnSpc>
              <a:defRPr/>
            </a:pPr>
            <a:r>
              <a:rPr lang="zh-CN" altLang="en-US" sz="1400" dirty="0">
                <a:solidFill>
                  <a:prstClr val="black">
                    <a:lumMod val="75000"/>
                    <a:lumOff val="25000"/>
                  </a:prstClr>
                </a:solidFill>
                <a:latin typeface="时尚中黑简体"/>
                <a:ea typeface="思源黑体 CN Regular" panose="020B0500000000000000" pitchFamily="34" charset="-122"/>
              </a:rPr>
              <a:t>创建盘点单、资产盘点、资产核对</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grpSp>
        <p:nvGrpSpPr>
          <p:cNvPr id="19" name="Group 2047">
            <a:extLst>
              <a:ext uri="{FF2B5EF4-FFF2-40B4-BE49-F238E27FC236}">
                <a16:creationId xmlns:a16="http://schemas.microsoft.com/office/drawing/2014/main" id="{012D4E76-5015-4D4C-805C-71895D9FBAA9}"/>
              </a:ext>
            </a:extLst>
          </p:cNvPr>
          <p:cNvGrpSpPr/>
          <p:nvPr/>
        </p:nvGrpSpPr>
        <p:grpSpPr>
          <a:xfrm>
            <a:off x="4097669" y="2744192"/>
            <a:ext cx="2271605" cy="1965858"/>
            <a:chOff x="3468688" y="2124075"/>
            <a:chExt cx="3019425" cy="2613025"/>
          </a:xfrm>
        </p:grpSpPr>
        <p:sp>
          <p:nvSpPr>
            <p:cNvPr id="20" name="Freeform 9">
              <a:extLst>
                <a:ext uri="{FF2B5EF4-FFF2-40B4-BE49-F238E27FC236}">
                  <a16:creationId xmlns:a16="http://schemas.microsoft.com/office/drawing/2014/main" id="{0FE89B03-EEE3-48EC-BCFC-B965CE15BFE3}"/>
                </a:ext>
              </a:extLst>
            </p:cNvPr>
            <p:cNvSpPr>
              <a:spLocks/>
            </p:cNvSpPr>
            <p:nvPr/>
          </p:nvSpPr>
          <p:spPr bwMode="auto">
            <a:xfrm>
              <a:off x="3468688" y="2124075"/>
              <a:ext cx="3019425" cy="2613025"/>
            </a:xfrm>
            <a:custGeom>
              <a:avLst/>
              <a:gdLst>
                <a:gd name="T0" fmla="*/ 804 w 804"/>
                <a:gd name="T1" fmla="*/ 347 h 694"/>
                <a:gd name="T2" fmla="*/ 699 w 804"/>
                <a:gd name="T3" fmla="*/ 287 h 694"/>
                <a:gd name="T4" fmla="*/ 688 w 804"/>
                <a:gd name="T5" fmla="*/ 280 h 694"/>
                <a:gd name="T6" fmla="*/ 347 w 804"/>
                <a:gd name="T7" fmla="*/ 0 h 694"/>
                <a:gd name="T8" fmla="*/ 0 w 804"/>
                <a:gd name="T9" fmla="*/ 347 h 694"/>
                <a:gd name="T10" fmla="*/ 347 w 804"/>
                <a:gd name="T11" fmla="*/ 694 h 694"/>
                <a:gd name="T12" fmla="*/ 688 w 804"/>
                <a:gd name="T13" fmla="*/ 414 h 694"/>
                <a:gd name="T14" fmla="*/ 699 w 804"/>
                <a:gd name="T15" fmla="*/ 408 h 694"/>
                <a:gd name="T16" fmla="*/ 804 w 804"/>
                <a:gd name="T17" fmla="*/ 34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4" h="694">
                  <a:moveTo>
                    <a:pt x="804" y="347"/>
                  </a:moveTo>
                  <a:cubicBezTo>
                    <a:pt x="699" y="287"/>
                    <a:pt x="699" y="287"/>
                    <a:pt x="699" y="287"/>
                  </a:cubicBezTo>
                  <a:cubicBezTo>
                    <a:pt x="688" y="280"/>
                    <a:pt x="688" y="280"/>
                    <a:pt x="688" y="280"/>
                  </a:cubicBezTo>
                  <a:cubicBezTo>
                    <a:pt x="656" y="121"/>
                    <a:pt x="516" y="0"/>
                    <a:pt x="347" y="0"/>
                  </a:cubicBezTo>
                  <a:cubicBezTo>
                    <a:pt x="156" y="0"/>
                    <a:pt x="0" y="156"/>
                    <a:pt x="0" y="347"/>
                  </a:cubicBezTo>
                  <a:cubicBezTo>
                    <a:pt x="0" y="539"/>
                    <a:pt x="156" y="694"/>
                    <a:pt x="347" y="694"/>
                  </a:cubicBezTo>
                  <a:cubicBezTo>
                    <a:pt x="516" y="694"/>
                    <a:pt x="656" y="574"/>
                    <a:pt x="688" y="414"/>
                  </a:cubicBezTo>
                  <a:cubicBezTo>
                    <a:pt x="699" y="408"/>
                    <a:pt x="699" y="408"/>
                    <a:pt x="699" y="408"/>
                  </a:cubicBezTo>
                  <a:lnTo>
                    <a:pt x="804" y="347"/>
                  </a:lnTo>
                  <a:close/>
                </a:path>
              </a:pathLst>
            </a:custGeom>
            <a:solidFill>
              <a:srgbClr val="66656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21" name="Oval 33">
              <a:extLst>
                <a:ext uri="{FF2B5EF4-FFF2-40B4-BE49-F238E27FC236}">
                  <a16:creationId xmlns:a16="http://schemas.microsoft.com/office/drawing/2014/main" id="{36A6CC5F-D32F-4D46-9EB1-01C5C4736F1F}"/>
                </a:ext>
              </a:extLst>
            </p:cNvPr>
            <p:cNvSpPr/>
            <p:nvPr/>
          </p:nvSpPr>
          <p:spPr>
            <a:xfrm>
              <a:off x="3628508" y="2283896"/>
              <a:ext cx="2288104" cy="228810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Franklin Gothic Book"/>
                <a:ea typeface="思源黑体 CN Regular" panose="020B0500000000000000" pitchFamily="34" charset="-122"/>
                <a:cs typeface="+mn-cs"/>
              </a:endParaRPr>
            </a:p>
          </p:txBody>
        </p:sp>
      </p:grpSp>
      <p:sp>
        <p:nvSpPr>
          <p:cNvPr id="22" name="文本框 21">
            <a:extLst>
              <a:ext uri="{FF2B5EF4-FFF2-40B4-BE49-F238E27FC236}">
                <a16:creationId xmlns:a16="http://schemas.microsoft.com/office/drawing/2014/main" id="{30855944-5609-4BC2-A41F-68BBD360AA42}"/>
              </a:ext>
            </a:extLst>
          </p:cNvPr>
          <p:cNvSpPr txBox="1"/>
          <p:nvPr/>
        </p:nvSpPr>
        <p:spPr>
          <a:xfrm>
            <a:off x="4629412" y="3216784"/>
            <a:ext cx="915973" cy="954107"/>
          </a:xfrm>
          <a:prstGeom prst="rect">
            <a:avLst/>
          </a:prstGeom>
          <a:noFill/>
        </p:spPr>
        <p:txBody>
          <a:bodyPr wrap="square" rtlCol="0">
            <a:spAutoFit/>
          </a:bodyPr>
          <a:lstStyle/>
          <a:p>
            <a:pPr algn="ctr">
              <a:defRPr/>
            </a:pPr>
            <a:r>
              <a:rPr lang="zh-CN" altLang="en-US" sz="2800" dirty="0">
                <a:solidFill>
                  <a:prstClr val="black"/>
                </a:solidFill>
                <a:latin typeface="Franklin Gothic Book"/>
                <a:ea typeface="思源黑体 CN Regular" panose="020B0500000000000000" pitchFamily="34" charset="-122"/>
              </a:rPr>
              <a:t>借用归还</a:t>
            </a:r>
          </a:p>
        </p:txBody>
      </p:sp>
      <p:sp>
        <p:nvSpPr>
          <p:cNvPr id="23" name="文本框 22">
            <a:extLst>
              <a:ext uri="{FF2B5EF4-FFF2-40B4-BE49-F238E27FC236}">
                <a16:creationId xmlns:a16="http://schemas.microsoft.com/office/drawing/2014/main" id="{CC18E5BF-1E9C-47E2-8B17-4FD2634CE2DE}"/>
              </a:ext>
            </a:extLst>
          </p:cNvPr>
          <p:cNvSpPr txBox="1"/>
          <p:nvPr/>
        </p:nvSpPr>
        <p:spPr>
          <a:xfrm>
            <a:off x="4183340" y="1320099"/>
            <a:ext cx="1755976" cy="369332"/>
          </a:xfrm>
          <a:prstGeom prst="rect">
            <a:avLst/>
          </a:prstGeom>
          <a:noFill/>
        </p:spPr>
        <p:txBody>
          <a:bodyPr wrap="square" rtlCol="0">
            <a:spAutoFit/>
          </a:bodyPr>
          <a:lstStyle/>
          <a:p>
            <a:pPr algn="ctr">
              <a:defRPr/>
            </a:pPr>
            <a:r>
              <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rPr>
              <a:t>借用归还</a:t>
            </a:r>
          </a:p>
        </p:txBody>
      </p:sp>
      <p:sp>
        <p:nvSpPr>
          <p:cNvPr id="24" name="文本框 23">
            <a:extLst>
              <a:ext uri="{FF2B5EF4-FFF2-40B4-BE49-F238E27FC236}">
                <a16:creationId xmlns:a16="http://schemas.microsoft.com/office/drawing/2014/main" id="{AB8BDC21-1E66-4E46-A665-1655994A85CB}"/>
              </a:ext>
            </a:extLst>
          </p:cNvPr>
          <p:cNvSpPr txBox="1"/>
          <p:nvPr/>
        </p:nvSpPr>
        <p:spPr>
          <a:xfrm>
            <a:off x="3766154" y="1738873"/>
            <a:ext cx="2590349" cy="332335"/>
          </a:xfrm>
          <a:prstGeom prst="rect">
            <a:avLst/>
          </a:prstGeom>
          <a:noFill/>
        </p:spPr>
        <p:txBody>
          <a:bodyPr wrap="square" rtlCol="0">
            <a:spAutoFit/>
          </a:bodyPr>
          <a:lstStyle/>
          <a:p>
            <a:pPr algn="ctr">
              <a:lnSpc>
                <a:spcPct val="120000"/>
              </a:lnSpc>
              <a:defRPr/>
            </a:pPr>
            <a:r>
              <a:rPr lang="zh-CN" altLang="en-US" sz="1400" dirty="0">
                <a:solidFill>
                  <a:prstClr val="black">
                    <a:lumMod val="75000"/>
                    <a:lumOff val="25000"/>
                  </a:prstClr>
                </a:solidFill>
                <a:latin typeface="时尚中黑简体"/>
                <a:ea typeface="思源黑体 CN Regular" panose="020B0500000000000000" pitchFamily="34" charset="-122"/>
              </a:rPr>
              <a:t>借用资产、归还资产</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grpSp>
        <p:nvGrpSpPr>
          <p:cNvPr id="25" name="Group 2048">
            <a:extLst>
              <a:ext uri="{FF2B5EF4-FFF2-40B4-BE49-F238E27FC236}">
                <a16:creationId xmlns:a16="http://schemas.microsoft.com/office/drawing/2014/main" id="{BE4CC851-23B2-43FE-9B93-725B5797AEA4}"/>
              </a:ext>
            </a:extLst>
          </p:cNvPr>
          <p:cNvGrpSpPr/>
          <p:nvPr/>
        </p:nvGrpSpPr>
        <p:grpSpPr>
          <a:xfrm>
            <a:off x="2411283" y="2744192"/>
            <a:ext cx="2269216" cy="1965858"/>
            <a:chOff x="1227138" y="2124075"/>
            <a:chExt cx="3016250" cy="2613025"/>
          </a:xfrm>
        </p:grpSpPr>
        <p:sp>
          <p:nvSpPr>
            <p:cNvPr id="26" name="Freeform 11">
              <a:extLst>
                <a:ext uri="{FF2B5EF4-FFF2-40B4-BE49-F238E27FC236}">
                  <a16:creationId xmlns:a16="http://schemas.microsoft.com/office/drawing/2014/main" id="{C6120995-B37F-4018-AAC4-E0F9932EDB6A}"/>
                </a:ext>
              </a:extLst>
            </p:cNvPr>
            <p:cNvSpPr>
              <a:spLocks/>
            </p:cNvSpPr>
            <p:nvPr/>
          </p:nvSpPr>
          <p:spPr bwMode="auto">
            <a:xfrm>
              <a:off x="1227138" y="2124075"/>
              <a:ext cx="3016250" cy="2613025"/>
            </a:xfrm>
            <a:custGeom>
              <a:avLst/>
              <a:gdLst>
                <a:gd name="T0" fmla="*/ 803 w 803"/>
                <a:gd name="T1" fmla="*/ 347 h 694"/>
                <a:gd name="T2" fmla="*/ 699 w 803"/>
                <a:gd name="T3" fmla="*/ 287 h 694"/>
                <a:gd name="T4" fmla="*/ 687 w 803"/>
                <a:gd name="T5" fmla="*/ 280 h 694"/>
                <a:gd name="T6" fmla="*/ 347 w 803"/>
                <a:gd name="T7" fmla="*/ 0 h 694"/>
                <a:gd name="T8" fmla="*/ 0 w 803"/>
                <a:gd name="T9" fmla="*/ 347 h 694"/>
                <a:gd name="T10" fmla="*/ 347 w 803"/>
                <a:gd name="T11" fmla="*/ 694 h 694"/>
                <a:gd name="T12" fmla="*/ 687 w 803"/>
                <a:gd name="T13" fmla="*/ 414 h 694"/>
                <a:gd name="T14" fmla="*/ 699 w 803"/>
                <a:gd name="T15" fmla="*/ 408 h 694"/>
                <a:gd name="T16" fmla="*/ 803 w 803"/>
                <a:gd name="T17" fmla="*/ 347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3" h="694">
                  <a:moveTo>
                    <a:pt x="803" y="347"/>
                  </a:moveTo>
                  <a:cubicBezTo>
                    <a:pt x="699" y="287"/>
                    <a:pt x="699" y="287"/>
                    <a:pt x="699" y="287"/>
                  </a:cubicBezTo>
                  <a:cubicBezTo>
                    <a:pt x="687" y="280"/>
                    <a:pt x="687" y="280"/>
                    <a:pt x="687" y="280"/>
                  </a:cubicBezTo>
                  <a:cubicBezTo>
                    <a:pt x="656" y="121"/>
                    <a:pt x="516" y="0"/>
                    <a:pt x="347" y="0"/>
                  </a:cubicBezTo>
                  <a:cubicBezTo>
                    <a:pt x="155" y="0"/>
                    <a:pt x="0" y="156"/>
                    <a:pt x="0" y="347"/>
                  </a:cubicBezTo>
                  <a:cubicBezTo>
                    <a:pt x="0" y="539"/>
                    <a:pt x="155" y="694"/>
                    <a:pt x="347" y="694"/>
                  </a:cubicBezTo>
                  <a:cubicBezTo>
                    <a:pt x="516" y="694"/>
                    <a:pt x="656" y="574"/>
                    <a:pt x="687" y="414"/>
                  </a:cubicBezTo>
                  <a:cubicBezTo>
                    <a:pt x="699" y="408"/>
                    <a:pt x="699" y="408"/>
                    <a:pt x="699" y="408"/>
                  </a:cubicBezTo>
                  <a:lnTo>
                    <a:pt x="803" y="347"/>
                  </a:lnTo>
                  <a:close/>
                </a:path>
              </a:pathLst>
            </a:custGeom>
            <a:solidFill>
              <a:srgbClr val="7AA4B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black"/>
                </a:solidFill>
                <a:effectLst/>
                <a:uLnTx/>
                <a:uFillTx/>
                <a:latin typeface="Franklin Gothic Book"/>
                <a:ea typeface="思源黑体 CN Regular" panose="020B0500000000000000" pitchFamily="34" charset="-122"/>
              </a:endParaRPr>
            </a:p>
          </p:txBody>
        </p:sp>
        <p:sp>
          <p:nvSpPr>
            <p:cNvPr id="27" name="Oval 28">
              <a:extLst>
                <a:ext uri="{FF2B5EF4-FFF2-40B4-BE49-F238E27FC236}">
                  <a16:creationId xmlns:a16="http://schemas.microsoft.com/office/drawing/2014/main" id="{308D158B-F893-441C-9DCB-4188F3B95EF4}"/>
                </a:ext>
              </a:extLst>
            </p:cNvPr>
            <p:cNvSpPr/>
            <p:nvPr/>
          </p:nvSpPr>
          <p:spPr>
            <a:xfrm>
              <a:off x="1401081" y="2283896"/>
              <a:ext cx="2288104" cy="2288104"/>
            </a:xfrm>
            <a:prstGeom prst="ellipse">
              <a:avLst/>
            </a:prstGeom>
            <a:solidFill>
              <a:sysClr val="window" lastClr="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dirty="0">
                <a:ln>
                  <a:noFill/>
                </a:ln>
                <a:solidFill>
                  <a:prstClr val="white"/>
                </a:solidFill>
                <a:effectLst/>
                <a:uLnTx/>
                <a:uFillTx/>
                <a:latin typeface="Franklin Gothic Book"/>
                <a:ea typeface="思源黑体 CN Regular" panose="020B0500000000000000" pitchFamily="34" charset="-122"/>
                <a:cs typeface="+mn-cs"/>
              </a:endParaRPr>
            </a:p>
          </p:txBody>
        </p:sp>
      </p:grpSp>
      <p:sp>
        <p:nvSpPr>
          <p:cNvPr id="28" name="文本框 27">
            <a:extLst>
              <a:ext uri="{FF2B5EF4-FFF2-40B4-BE49-F238E27FC236}">
                <a16:creationId xmlns:a16="http://schemas.microsoft.com/office/drawing/2014/main" id="{542D5AF9-FAA8-4F29-B470-87921F2E295E}"/>
              </a:ext>
            </a:extLst>
          </p:cNvPr>
          <p:cNvSpPr txBox="1"/>
          <p:nvPr/>
        </p:nvSpPr>
        <p:spPr>
          <a:xfrm>
            <a:off x="2941593" y="3216785"/>
            <a:ext cx="915973" cy="954107"/>
          </a:xfrm>
          <a:prstGeom prst="rect">
            <a:avLst/>
          </a:prstGeom>
          <a:noFill/>
        </p:spPr>
        <p:txBody>
          <a:bodyPr wrap="square" rtlCol="0">
            <a:spAutoFit/>
          </a:bodyPr>
          <a:lstStyle/>
          <a:p>
            <a:pPr algn="ctr">
              <a:defRPr/>
            </a:pPr>
            <a:r>
              <a:rPr lang="zh-CN" altLang="en-US" sz="2800" dirty="0">
                <a:solidFill>
                  <a:prstClr val="black"/>
                </a:solidFill>
                <a:latin typeface="Franklin Gothic Book"/>
                <a:ea typeface="思源黑体 CN Regular" panose="020B0500000000000000" pitchFamily="34" charset="-122"/>
              </a:rPr>
              <a:t>资产入库</a:t>
            </a:r>
          </a:p>
        </p:txBody>
      </p:sp>
      <p:sp>
        <p:nvSpPr>
          <p:cNvPr id="29" name="文本框 28">
            <a:extLst>
              <a:ext uri="{FF2B5EF4-FFF2-40B4-BE49-F238E27FC236}">
                <a16:creationId xmlns:a16="http://schemas.microsoft.com/office/drawing/2014/main" id="{23452847-F079-474D-91F6-5B16C834355A}"/>
              </a:ext>
            </a:extLst>
          </p:cNvPr>
          <p:cNvSpPr txBox="1"/>
          <p:nvPr/>
        </p:nvSpPr>
        <p:spPr>
          <a:xfrm>
            <a:off x="2507336" y="5062378"/>
            <a:ext cx="1755976" cy="369332"/>
          </a:xfrm>
          <a:prstGeom prst="rect">
            <a:avLst/>
          </a:prstGeom>
          <a:noFill/>
        </p:spPr>
        <p:txBody>
          <a:bodyPr wrap="square" rtlCol="0">
            <a:spAutoFit/>
          </a:bodyPr>
          <a:lstStyle/>
          <a:p>
            <a:pPr algn="ctr">
              <a:defRPr/>
            </a:pPr>
            <a:r>
              <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rPr>
              <a:t>资产入库</a:t>
            </a:r>
          </a:p>
        </p:txBody>
      </p:sp>
      <p:sp>
        <p:nvSpPr>
          <p:cNvPr id="30" name="文本框 29">
            <a:extLst>
              <a:ext uri="{FF2B5EF4-FFF2-40B4-BE49-F238E27FC236}">
                <a16:creationId xmlns:a16="http://schemas.microsoft.com/office/drawing/2014/main" id="{591953E9-BF00-45FA-AC98-A0EE987456E5}"/>
              </a:ext>
            </a:extLst>
          </p:cNvPr>
          <p:cNvSpPr txBox="1"/>
          <p:nvPr/>
        </p:nvSpPr>
        <p:spPr>
          <a:xfrm>
            <a:off x="2090150" y="5481152"/>
            <a:ext cx="2590349" cy="845744"/>
          </a:xfrm>
          <a:prstGeom prst="rect">
            <a:avLst/>
          </a:prstGeom>
          <a:noFill/>
        </p:spPr>
        <p:txBody>
          <a:bodyPr wrap="square" rtlCol="0">
            <a:spAutoFit/>
          </a:bodyPr>
          <a:lstStyle/>
          <a:p>
            <a:pPr algn="ctr">
              <a:lnSpc>
                <a:spcPct val="120000"/>
              </a:lnSpc>
              <a:defRPr/>
            </a:pPr>
            <a:r>
              <a:rPr lang="zh-CN" altLang="en-US" sz="1400" dirty="0">
                <a:solidFill>
                  <a:prstClr val="black">
                    <a:lumMod val="75000"/>
                    <a:lumOff val="25000"/>
                  </a:prstClr>
                </a:solidFill>
                <a:latin typeface="时尚中黑简体"/>
                <a:ea typeface="思源黑体 CN Regular" panose="020B0500000000000000" pitchFamily="34" charset="-122"/>
                <a:sym typeface="+mn-lt"/>
              </a:rPr>
              <a:t>添加资产、修改资产信息、删除资产、下载二维码、二维码内容加密</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31" name="文本框 30">
            <a:extLst>
              <a:ext uri="{FF2B5EF4-FFF2-40B4-BE49-F238E27FC236}">
                <a16:creationId xmlns:a16="http://schemas.microsoft.com/office/drawing/2014/main" id="{02EDB178-C6C1-4625-943B-C494D9632D32}"/>
              </a:ext>
            </a:extLst>
          </p:cNvPr>
          <p:cNvSpPr txBox="1"/>
          <p:nvPr/>
        </p:nvSpPr>
        <p:spPr>
          <a:xfrm>
            <a:off x="8123311" y="3248081"/>
            <a:ext cx="915973" cy="954107"/>
          </a:xfrm>
          <a:prstGeom prst="rect">
            <a:avLst/>
          </a:prstGeom>
          <a:noFill/>
        </p:spPr>
        <p:txBody>
          <a:bodyPr wrap="square" rtlCol="0">
            <a:spAutoFit/>
          </a:bodyPr>
          <a:lstStyle/>
          <a:p>
            <a:pPr algn="ctr">
              <a:defRPr/>
            </a:pPr>
            <a:r>
              <a:rPr lang="zh-CN" altLang="en-US" sz="2800" dirty="0">
                <a:solidFill>
                  <a:prstClr val="black"/>
                </a:solidFill>
                <a:latin typeface="Franklin Gothic Book"/>
                <a:ea typeface="思源黑体 CN Regular" panose="020B0500000000000000" pitchFamily="34" charset="-122"/>
              </a:rPr>
              <a:t>资产</a:t>
            </a:r>
            <a:endParaRPr lang="en-US" altLang="zh-CN" sz="2800" dirty="0">
              <a:solidFill>
                <a:prstClr val="black"/>
              </a:solidFill>
              <a:latin typeface="Franklin Gothic Book"/>
              <a:ea typeface="思源黑体 CN Regular" panose="020B0500000000000000" pitchFamily="34" charset="-122"/>
            </a:endParaRPr>
          </a:p>
          <a:p>
            <a:pPr algn="ctr">
              <a:defRPr/>
            </a:pPr>
            <a:r>
              <a:rPr lang="zh-CN" altLang="en-US" sz="2800" dirty="0">
                <a:solidFill>
                  <a:prstClr val="black"/>
                </a:solidFill>
                <a:latin typeface="Franklin Gothic Book"/>
                <a:ea typeface="思源黑体 CN Regular" panose="020B0500000000000000" pitchFamily="34" charset="-122"/>
              </a:rPr>
              <a:t>审批</a:t>
            </a:r>
          </a:p>
        </p:txBody>
      </p:sp>
      <p:sp>
        <p:nvSpPr>
          <p:cNvPr id="32" name="文本框 31">
            <a:extLst>
              <a:ext uri="{FF2B5EF4-FFF2-40B4-BE49-F238E27FC236}">
                <a16:creationId xmlns:a16="http://schemas.microsoft.com/office/drawing/2014/main" id="{FE25B658-50F5-4C91-A1FF-D4DB37AA107F}"/>
              </a:ext>
            </a:extLst>
          </p:cNvPr>
          <p:cNvSpPr txBox="1"/>
          <p:nvPr/>
        </p:nvSpPr>
        <p:spPr>
          <a:xfrm>
            <a:off x="7638474" y="1320099"/>
            <a:ext cx="1755976" cy="369332"/>
          </a:xfrm>
          <a:prstGeom prst="rect">
            <a:avLst/>
          </a:prstGeom>
          <a:noFill/>
        </p:spPr>
        <p:txBody>
          <a:bodyPr wrap="square" rtlCol="0">
            <a:spAutoFit/>
          </a:bodyPr>
          <a:lstStyle/>
          <a:p>
            <a:pPr algn="ctr">
              <a:defRPr/>
            </a:pPr>
            <a:r>
              <a:rPr lang="zh-CN" altLang="en-US" dirty="0">
                <a:solidFill>
                  <a:schemeClr val="tx1">
                    <a:lumMod val="85000"/>
                    <a:lumOff val="15000"/>
                  </a:schemeClr>
                </a:solidFill>
                <a:latin typeface="思源黑体 CN Regular" panose="020B0500000000000000" pitchFamily="34" charset="-122"/>
                <a:ea typeface="思源黑体 CN Regular" panose="020B0500000000000000" pitchFamily="34" charset="-122"/>
              </a:rPr>
              <a:t>资产审批</a:t>
            </a:r>
          </a:p>
        </p:txBody>
      </p:sp>
      <p:sp>
        <p:nvSpPr>
          <p:cNvPr id="33" name="文本框 32">
            <a:extLst>
              <a:ext uri="{FF2B5EF4-FFF2-40B4-BE49-F238E27FC236}">
                <a16:creationId xmlns:a16="http://schemas.microsoft.com/office/drawing/2014/main" id="{18A592BD-053C-443A-8146-317B55228F80}"/>
              </a:ext>
            </a:extLst>
          </p:cNvPr>
          <p:cNvSpPr txBox="1"/>
          <p:nvPr/>
        </p:nvSpPr>
        <p:spPr>
          <a:xfrm>
            <a:off x="7221288" y="1738873"/>
            <a:ext cx="2590349" cy="332335"/>
          </a:xfrm>
          <a:prstGeom prst="rect">
            <a:avLst/>
          </a:prstGeom>
          <a:noFill/>
        </p:spPr>
        <p:txBody>
          <a:bodyPr wrap="square" rtlCol="0">
            <a:spAutoFit/>
          </a:bodyPr>
          <a:lstStyle/>
          <a:p>
            <a:pPr algn="ctr">
              <a:lnSpc>
                <a:spcPct val="120000"/>
              </a:lnSpc>
              <a:defRPr/>
            </a:pPr>
            <a:r>
              <a:rPr lang="zh-CN" altLang="en-US" sz="1400" dirty="0">
                <a:solidFill>
                  <a:prstClr val="black">
                    <a:lumMod val="75000"/>
                    <a:lumOff val="25000"/>
                  </a:prstClr>
                </a:solidFill>
                <a:latin typeface="时尚中黑简体"/>
                <a:ea typeface="思源黑体 CN Regular" panose="020B0500000000000000" pitchFamily="34" charset="-122"/>
              </a:rPr>
              <a:t>借用归还审批、资产盘点审批</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pic>
        <p:nvPicPr>
          <p:cNvPr id="2" name="图片 1">
            <a:extLst>
              <a:ext uri="{FF2B5EF4-FFF2-40B4-BE49-F238E27FC236}">
                <a16:creationId xmlns:a16="http://schemas.microsoft.com/office/drawing/2014/main" id="{023EDA5F-4B15-42C8-815C-227652F9B141}"/>
              </a:ext>
            </a:extLst>
          </p:cNvPr>
          <p:cNvPicPr>
            <a:picLocks noChangeAspect="1"/>
          </p:cNvPicPr>
          <p:nvPr/>
        </p:nvPicPr>
        <p:blipFill>
          <a:blip r:embed="rId2"/>
          <a:stretch>
            <a:fillRect/>
          </a:stretch>
        </p:blipFill>
        <p:spPr>
          <a:xfrm>
            <a:off x="3156377" y="500254"/>
            <a:ext cx="5367335" cy="5826642"/>
          </a:xfrm>
          <a:prstGeom prst="rect">
            <a:avLst/>
          </a:prstGeom>
        </p:spPr>
      </p:pic>
    </p:spTree>
    <p:extLst>
      <p:ext uri="{BB962C8B-B14F-4D97-AF65-F5344CB8AC3E}">
        <p14:creationId xmlns:p14="http://schemas.microsoft.com/office/powerpoint/2010/main" val="11725583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ppt_x</p:attrName>
                                        </p:attrNameLst>
                                      </p:cBhvr>
                                      <p:tavLst>
                                        <p:tav tm="0">
                                          <p:val>
                                            <p:strVal val="#ppt_x-#ppt_w*1.125000"/>
                                          </p:val>
                                        </p:tav>
                                        <p:tav tm="100000">
                                          <p:val>
                                            <p:strVal val="#ppt_x"/>
                                          </p:val>
                                        </p:tav>
                                      </p:tavLst>
                                    </p:anim>
                                    <p:animEffect transition="in" filter="wipe(right)">
                                      <p:cBhvr>
                                        <p:cTn id="8" dur="500"/>
                                        <p:tgtEl>
                                          <p:spTgt spid="25"/>
                                        </p:tgtEl>
                                      </p:cBhvr>
                                    </p:animEffect>
                                  </p:childTnLst>
                                </p:cTn>
                              </p:par>
                            </p:childTnLst>
                          </p:cTn>
                        </p:par>
                        <p:par>
                          <p:cTn id="9" fill="hold">
                            <p:stCondLst>
                              <p:cond delay="500"/>
                            </p:stCondLst>
                            <p:childTnLst>
                              <p:par>
                                <p:cTn id="10" presetID="16" presetClass="entr" presetSubtype="21" fill="hold" grpId="0" nodeType="after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barn(inVertical)">
                                      <p:cBhvr>
                                        <p:cTn id="12" dur="500"/>
                                        <p:tgtEl>
                                          <p:spTgt spid="28"/>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fade">
                                      <p:cBhvr>
                                        <p:cTn id="16" dur="500"/>
                                        <p:tgtEl>
                                          <p:spTgt spid="29"/>
                                        </p:tgtEl>
                                      </p:cBhvr>
                                    </p:animEffect>
                                  </p:childTnLst>
                                </p:cTn>
                              </p:par>
                            </p:childTnLst>
                          </p:cTn>
                        </p:par>
                        <p:par>
                          <p:cTn id="17" fill="hold">
                            <p:stCondLst>
                              <p:cond delay="1500"/>
                            </p:stCondLst>
                            <p:childTnLst>
                              <p:par>
                                <p:cTn id="18" presetID="10" presetClass="entr" presetSubtype="0" fill="hold" grpId="0" nodeType="afterEffect">
                                  <p:stCondLst>
                                    <p:cond delay="0"/>
                                  </p:stCondLst>
                                  <p:iterate type="lt">
                                    <p:tmPct val="10000"/>
                                  </p:iterate>
                                  <p:childTnLst>
                                    <p:set>
                                      <p:cBhvr>
                                        <p:cTn id="19" dur="1" fill="hold">
                                          <p:stCondLst>
                                            <p:cond delay="0"/>
                                          </p:stCondLst>
                                        </p:cTn>
                                        <p:tgtEl>
                                          <p:spTgt spid="30"/>
                                        </p:tgtEl>
                                        <p:attrNameLst>
                                          <p:attrName>style.visibility</p:attrName>
                                        </p:attrNameLst>
                                      </p:cBhvr>
                                      <p:to>
                                        <p:strVal val="visible"/>
                                      </p:to>
                                    </p:set>
                                    <p:animEffect transition="in" filter="fade">
                                      <p:cBhvr>
                                        <p:cTn id="20" dur="250"/>
                                        <p:tgtEl>
                                          <p:spTgt spid="30"/>
                                        </p:tgtEl>
                                      </p:cBhvr>
                                    </p:animEffect>
                                  </p:childTnLst>
                                </p:cTn>
                              </p:par>
                            </p:childTnLst>
                          </p:cTn>
                        </p:par>
                        <p:par>
                          <p:cTn id="21" fill="hold">
                            <p:stCondLst>
                              <p:cond delay="2475"/>
                            </p:stCondLst>
                            <p:childTnLst>
                              <p:par>
                                <p:cTn id="22" presetID="12" presetClass="entr" presetSubtype="8" fill="hold" nodeType="after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p:tgtEl>
                                          <p:spTgt spid="19"/>
                                        </p:tgtEl>
                                        <p:attrNameLst>
                                          <p:attrName>ppt_x</p:attrName>
                                        </p:attrNameLst>
                                      </p:cBhvr>
                                      <p:tavLst>
                                        <p:tav tm="0">
                                          <p:val>
                                            <p:strVal val="#ppt_x-#ppt_w*1.125000"/>
                                          </p:val>
                                        </p:tav>
                                        <p:tav tm="100000">
                                          <p:val>
                                            <p:strVal val="#ppt_x"/>
                                          </p:val>
                                        </p:tav>
                                      </p:tavLst>
                                    </p:anim>
                                    <p:animEffect transition="in" filter="wipe(right)">
                                      <p:cBhvr>
                                        <p:cTn id="25" dur="500"/>
                                        <p:tgtEl>
                                          <p:spTgt spid="19"/>
                                        </p:tgtEl>
                                      </p:cBhvr>
                                    </p:animEffect>
                                  </p:childTnLst>
                                </p:cTn>
                              </p:par>
                            </p:childTnLst>
                          </p:cTn>
                        </p:par>
                        <p:par>
                          <p:cTn id="26" fill="hold">
                            <p:stCondLst>
                              <p:cond delay="2975"/>
                            </p:stCondLst>
                            <p:childTnLst>
                              <p:par>
                                <p:cTn id="27" presetID="16" presetClass="entr" presetSubtype="21"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childTnLst>
                          </p:cTn>
                        </p:par>
                        <p:par>
                          <p:cTn id="30" fill="hold">
                            <p:stCondLst>
                              <p:cond delay="3475"/>
                            </p:stCondLst>
                            <p:childTnLst>
                              <p:par>
                                <p:cTn id="31" presetID="10" presetClass="entr" presetSubtype="0" fill="hold" grpId="0" nodeType="after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par>
                          <p:cTn id="34" fill="hold">
                            <p:stCondLst>
                              <p:cond delay="3975"/>
                            </p:stCondLst>
                            <p:childTnLst>
                              <p:par>
                                <p:cTn id="35" presetID="10" presetClass="entr" presetSubtype="0" fill="hold" grpId="0" nodeType="afterEffect">
                                  <p:stCondLst>
                                    <p:cond delay="0"/>
                                  </p:stCondLst>
                                  <p:iterate type="lt">
                                    <p:tmPct val="10000"/>
                                  </p:iterate>
                                  <p:childTnLst>
                                    <p:set>
                                      <p:cBhvr>
                                        <p:cTn id="36" dur="1" fill="hold">
                                          <p:stCondLst>
                                            <p:cond delay="0"/>
                                          </p:stCondLst>
                                        </p:cTn>
                                        <p:tgtEl>
                                          <p:spTgt spid="24"/>
                                        </p:tgtEl>
                                        <p:attrNameLst>
                                          <p:attrName>style.visibility</p:attrName>
                                        </p:attrNameLst>
                                      </p:cBhvr>
                                      <p:to>
                                        <p:strVal val="visible"/>
                                      </p:to>
                                    </p:set>
                                    <p:animEffect transition="in" filter="fade">
                                      <p:cBhvr>
                                        <p:cTn id="37" dur="250"/>
                                        <p:tgtEl>
                                          <p:spTgt spid="24"/>
                                        </p:tgtEl>
                                      </p:cBhvr>
                                    </p:animEffect>
                                  </p:childTnLst>
                                </p:cTn>
                              </p:par>
                            </p:childTnLst>
                          </p:cTn>
                        </p:par>
                        <p:par>
                          <p:cTn id="38" fill="hold">
                            <p:stCondLst>
                              <p:cond delay="4425"/>
                            </p:stCondLst>
                            <p:childTnLst>
                              <p:par>
                                <p:cTn id="39" presetID="1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 calcmode="lin" valueType="num">
                                      <p:cBhvr additive="base">
                                        <p:cTn id="41" dur="500"/>
                                        <p:tgtEl>
                                          <p:spTgt spid="13"/>
                                        </p:tgtEl>
                                        <p:attrNameLst>
                                          <p:attrName>ppt_x</p:attrName>
                                        </p:attrNameLst>
                                      </p:cBhvr>
                                      <p:tavLst>
                                        <p:tav tm="0">
                                          <p:val>
                                            <p:strVal val="#ppt_x-#ppt_w*1.125000"/>
                                          </p:val>
                                        </p:tav>
                                        <p:tav tm="100000">
                                          <p:val>
                                            <p:strVal val="#ppt_x"/>
                                          </p:val>
                                        </p:tav>
                                      </p:tavLst>
                                    </p:anim>
                                    <p:animEffect transition="in" filter="wipe(right)">
                                      <p:cBhvr>
                                        <p:cTn id="42" dur="500"/>
                                        <p:tgtEl>
                                          <p:spTgt spid="13"/>
                                        </p:tgtEl>
                                      </p:cBhvr>
                                    </p:animEffect>
                                  </p:childTnLst>
                                </p:cTn>
                              </p:par>
                            </p:childTnLst>
                          </p:cTn>
                        </p:par>
                        <p:par>
                          <p:cTn id="43" fill="hold">
                            <p:stCondLst>
                              <p:cond delay="4925"/>
                            </p:stCondLst>
                            <p:childTnLst>
                              <p:par>
                                <p:cTn id="44" presetID="16" presetClass="entr" presetSubtype="21" fill="hold" grpId="0"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barn(inVertical)">
                                      <p:cBhvr>
                                        <p:cTn id="46" dur="500"/>
                                        <p:tgtEl>
                                          <p:spTgt spid="16"/>
                                        </p:tgtEl>
                                      </p:cBhvr>
                                    </p:animEffect>
                                  </p:childTnLst>
                                </p:cTn>
                              </p:par>
                            </p:childTnLst>
                          </p:cTn>
                        </p:par>
                        <p:par>
                          <p:cTn id="47" fill="hold">
                            <p:stCondLst>
                              <p:cond delay="5425"/>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925"/>
                            </p:stCondLst>
                            <p:childTnLst>
                              <p:par>
                                <p:cTn id="52" presetID="10" presetClass="entr" presetSubtype="0" fill="hold" grpId="0" nodeType="afterEffect">
                                  <p:stCondLst>
                                    <p:cond delay="0"/>
                                  </p:stCondLst>
                                  <p:iterate type="lt">
                                    <p:tmPct val="10000"/>
                                  </p:iterate>
                                  <p:childTnLst>
                                    <p:set>
                                      <p:cBhvr>
                                        <p:cTn id="53" dur="1" fill="hold">
                                          <p:stCondLst>
                                            <p:cond delay="0"/>
                                          </p:stCondLst>
                                        </p:cTn>
                                        <p:tgtEl>
                                          <p:spTgt spid="18"/>
                                        </p:tgtEl>
                                        <p:attrNameLst>
                                          <p:attrName>style.visibility</p:attrName>
                                        </p:attrNameLst>
                                      </p:cBhvr>
                                      <p:to>
                                        <p:strVal val="visible"/>
                                      </p:to>
                                    </p:set>
                                    <p:animEffect transition="in" filter="fade">
                                      <p:cBhvr>
                                        <p:cTn id="54" dur="250"/>
                                        <p:tgtEl>
                                          <p:spTgt spid="18"/>
                                        </p:tgtEl>
                                      </p:cBhvr>
                                    </p:animEffect>
                                  </p:childTnLst>
                                </p:cTn>
                              </p:par>
                            </p:childTnLst>
                          </p:cTn>
                        </p:par>
                        <p:par>
                          <p:cTn id="55" fill="hold">
                            <p:stCondLst>
                              <p:cond delay="6525"/>
                            </p:stCondLst>
                            <p:childTnLst>
                              <p:par>
                                <p:cTn id="56" presetID="12" presetClass="entr" presetSubtype="8" fill="hold" nodeType="afterEffect">
                                  <p:stCondLst>
                                    <p:cond delay="0"/>
                                  </p:stCondLst>
                                  <p:childTnLst>
                                    <p:set>
                                      <p:cBhvr>
                                        <p:cTn id="57" dur="1" fill="hold">
                                          <p:stCondLst>
                                            <p:cond delay="0"/>
                                          </p:stCondLst>
                                        </p:cTn>
                                        <p:tgtEl>
                                          <p:spTgt spid="10"/>
                                        </p:tgtEl>
                                        <p:attrNameLst>
                                          <p:attrName>style.visibility</p:attrName>
                                        </p:attrNameLst>
                                      </p:cBhvr>
                                      <p:to>
                                        <p:strVal val="visible"/>
                                      </p:to>
                                    </p:set>
                                    <p:anim calcmode="lin" valueType="num">
                                      <p:cBhvr additive="base">
                                        <p:cTn id="58" dur="500"/>
                                        <p:tgtEl>
                                          <p:spTgt spid="10"/>
                                        </p:tgtEl>
                                        <p:attrNameLst>
                                          <p:attrName>ppt_x</p:attrName>
                                        </p:attrNameLst>
                                      </p:cBhvr>
                                      <p:tavLst>
                                        <p:tav tm="0">
                                          <p:val>
                                            <p:strVal val="#ppt_x-#ppt_w*1.125000"/>
                                          </p:val>
                                        </p:tav>
                                        <p:tav tm="100000">
                                          <p:val>
                                            <p:strVal val="#ppt_x"/>
                                          </p:val>
                                        </p:tav>
                                      </p:tavLst>
                                    </p:anim>
                                    <p:animEffect transition="in" filter="wipe(right)">
                                      <p:cBhvr>
                                        <p:cTn id="59" dur="500"/>
                                        <p:tgtEl>
                                          <p:spTgt spid="10"/>
                                        </p:tgtEl>
                                      </p:cBhvr>
                                    </p:animEffect>
                                  </p:childTnLst>
                                </p:cTn>
                              </p:par>
                            </p:childTnLst>
                          </p:cTn>
                        </p:par>
                        <p:par>
                          <p:cTn id="60" fill="hold">
                            <p:stCondLst>
                              <p:cond delay="7025"/>
                            </p:stCondLst>
                            <p:childTnLst>
                              <p:par>
                                <p:cTn id="61" presetID="16" presetClass="entr" presetSubtype="21" fill="hold" grpId="0" nodeType="after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barn(inVertical)">
                                      <p:cBhvr>
                                        <p:cTn id="63" dur="500"/>
                                        <p:tgtEl>
                                          <p:spTgt spid="31"/>
                                        </p:tgtEl>
                                      </p:cBhvr>
                                    </p:animEffect>
                                  </p:childTnLst>
                                </p:cTn>
                              </p:par>
                            </p:childTnLst>
                          </p:cTn>
                        </p:par>
                        <p:par>
                          <p:cTn id="64" fill="hold">
                            <p:stCondLst>
                              <p:cond delay="7525"/>
                            </p:stCondLst>
                            <p:childTnLst>
                              <p:par>
                                <p:cTn id="65" presetID="10" presetClass="entr" presetSubtype="0" fill="hold" grpId="0" nodeType="after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500"/>
                                        <p:tgtEl>
                                          <p:spTgt spid="32"/>
                                        </p:tgtEl>
                                      </p:cBhvr>
                                    </p:animEffect>
                                  </p:childTnLst>
                                </p:cTn>
                              </p:par>
                            </p:childTnLst>
                          </p:cTn>
                        </p:par>
                        <p:par>
                          <p:cTn id="68" fill="hold">
                            <p:stCondLst>
                              <p:cond delay="8025"/>
                            </p:stCondLst>
                            <p:childTnLst>
                              <p:par>
                                <p:cTn id="69" presetID="10" presetClass="entr" presetSubtype="0" fill="hold" grpId="0" nodeType="afterEffect">
                                  <p:stCondLst>
                                    <p:cond delay="0"/>
                                  </p:stCondLst>
                                  <p:iterate type="lt">
                                    <p:tmPct val="10000"/>
                                  </p:iterate>
                                  <p:childTnLst>
                                    <p:set>
                                      <p:cBhvr>
                                        <p:cTn id="70" dur="1" fill="hold">
                                          <p:stCondLst>
                                            <p:cond delay="0"/>
                                          </p:stCondLst>
                                        </p:cTn>
                                        <p:tgtEl>
                                          <p:spTgt spid="33"/>
                                        </p:tgtEl>
                                        <p:attrNameLst>
                                          <p:attrName>style.visibility</p:attrName>
                                        </p:attrNameLst>
                                      </p:cBhvr>
                                      <p:to>
                                        <p:strVal val="visible"/>
                                      </p:to>
                                    </p:set>
                                    <p:animEffect transition="in" filter="fade">
                                      <p:cBhvr>
                                        <p:cTn id="71" dur="250"/>
                                        <p:tgtEl>
                                          <p:spTgt spid="33"/>
                                        </p:tgtEl>
                                      </p:cBhvr>
                                    </p:animEffect>
                                  </p:childTnLst>
                                </p:cTn>
                              </p:par>
                            </p:childTnLst>
                          </p:cTn>
                        </p:par>
                      </p:childTnLst>
                    </p:cTn>
                  </p:par>
                  <p:par>
                    <p:cTn id="72" fill="hold">
                      <p:stCondLst>
                        <p:cond delay="indefinite"/>
                      </p:stCondLst>
                      <p:childTnLst>
                        <p:par>
                          <p:cTn id="73" fill="hold">
                            <p:stCondLst>
                              <p:cond delay="0"/>
                            </p:stCondLst>
                            <p:childTnLst>
                              <p:par>
                                <p:cTn id="74" presetID="14" presetClass="exit" presetSubtype="10" fill="hold" nodeType="clickEffect">
                                  <p:stCondLst>
                                    <p:cond delay="0"/>
                                  </p:stCondLst>
                                  <p:childTnLst>
                                    <p:animEffect transition="out" filter="randombar(horizontal)">
                                      <p:cBhvr>
                                        <p:cTn id="75" dur="500"/>
                                        <p:tgtEl>
                                          <p:spTgt spid="25"/>
                                        </p:tgtEl>
                                      </p:cBhvr>
                                    </p:animEffect>
                                    <p:set>
                                      <p:cBhvr>
                                        <p:cTn id="76" dur="1" fill="hold">
                                          <p:stCondLst>
                                            <p:cond delay="499"/>
                                          </p:stCondLst>
                                        </p:cTn>
                                        <p:tgtEl>
                                          <p:spTgt spid="25"/>
                                        </p:tgtEl>
                                        <p:attrNameLst>
                                          <p:attrName>style.visibility</p:attrName>
                                        </p:attrNameLst>
                                      </p:cBhvr>
                                      <p:to>
                                        <p:strVal val="hidden"/>
                                      </p:to>
                                    </p:set>
                                  </p:childTnLst>
                                </p:cTn>
                              </p:par>
                              <p:par>
                                <p:cTn id="77" presetID="14" presetClass="exit" presetSubtype="10" fill="hold" grpId="1" nodeType="withEffect">
                                  <p:stCondLst>
                                    <p:cond delay="0"/>
                                  </p:stCondLst>
                                  <p:childTnLst>
                                    <p:animEffect transition="out" filter="randombar(horizontal)">
                                      <p:cBhvr>
                                        <p:cTn id="78" dur="500"/>
                                        <p:tgtEl>
                                          <p:spTgt spid="28"/>
                                        </p:tgtEl>
                                      </p:cBhvr>
                                    </p:animEffect>
                                    <p:set>
                                      <p:cBhvr>
                                        <p:cTn id="79" dur="1" fill="hold">
                                          <p:stCondLst>
                                            <p:cond delay="499"/>
                                          </p:stCondLst>
                                        </p:cTn>
                                        <p:tgtEl>
                                          <p:spTgt spid="28"/>
                                        </p:tgtEl>
                                        <p:attrNameLst>
                                          <p:attrName>style.visibility</p:attrName>
                                        </p:attrNameLst>
                                      </p:cBhvr>
                                      <p:to>
                                        <p:strVal val="hidden"/>
                                      </p:to>
                                    </p:set>
                                  </p:childTnLst>
                                </p:cTn>
                              </p:par>
                              <p:par>
                                <p:cTn id="80" presetID="14" presetClass="exit" presetSubtype="10" fill="hold" grpId="1" nodeType="withEffect">
                                  <p:stCondLst>
                                    <p:cond delay="0"/>
                                  </p:stCondLst>
                                  <p:childTnLst>
                                    <p:animEffect transition="out" filter="randombar(horizontal)">
                                      <p:cBhvr>
                                        <p:cTn id="81" dur="500"/>
                                        <p:tgtEl>
                                          <p:spTgt spid="29"/>
                                        </p:tgtEl>
                                      </p:cBhvr>
                                    </p:animEffect>
                                    <p:set>
                                      <p:cBhvr>
                                        <p:cTn id="82" dur="1" fill="hold">
                                          <p:stCondLst>
                                            <p:cond delay="499"/>
                                          </p:stCondLst>
                                        </p:cTn>
                                        <p:tgtEl>
                                          <p:spTgt spid="29"/>
                                        </p:tgtEl>
                                        <p:attrNameLst>
                                          <p:attrName>style.visibility</p:attrName>
                                        </p:attrNameLst>
                                      </p:cBhvr>
                                      <p:to>
                                        <p:strVal val="hidden"/>
                                      </p:to>
                                    </p:set>
                                  </p:childTnLst>
                                </p:cTn>
                              </p:par>
                              <p:par>
                                <p:cTn id="83" presetID="14" presetClass="exit" presetSubtype="10" fill="hold" grpId="1" nodeType="withEffect">
                                  <p:stCondLst>
                                    <p:cond delay="0"/>
                                  </p:stCondLst>
                                  <p:iterate type="lt">
                                    <p:tmPct val="0"/>
                                  </p:iterate>
                                  <p:childTnLst>
                                    <p:animEffect transition="out" filter="randombar(horizontal)">
                                      <p:cBhvr>
                                        <p:cTn id="84" dur="500"/>
                                        <p:tgtEl>
                                          <p:spTgt spid="30"/>
                                        </p:tgtEl>
                                      </p:cBhvr>
                                    </p:animEffect>
                                    <p:set>
                                      <p:cBhvr>
                                        <p:cTn id="85" dur="1" fill="hold">
                                          <p:stCondLst>
                                            <p:cond delay="499"/>
                                          </p:stCondLst>
                                        </p:cTn>
                                        <p:tgtEl>
                                          <p:spTgt spid="30"/>
                                        </p:tgtEl>
                                        <p:attrNameLst>
                                          <p:attrName>style.visibility</p:attrName>
                                        </p:attrNameLst>
                                      </p:cBhvr>
                                      <p:to>
                                        <p:strVal val="hidden"/>
                                      </p:to>
                                    </p:set>
                                  </p:childTnLst>
                                </p:cTn>
                              </p:par>
                              <p:par>
                                <p:cTn id="86" presetID="14" presetClass="exit" presetSubtype="10" fill="hold" nodeType="withEffect">
                                  <p:stCondLst>
                                    <p:cond delay="0"/>
                                  </p:stCondLst>
                                  <p:childTnLst>
                                    <p:animEffect transition="out" filter="randombar(horizontal)">
                                      <p:cBhvr>
                                        <p:cTn id="87" dur="500"/>
                                        <p:tgtEl>
                                          <p:spTgt spid="19"/>
                                        </p:tgtEl>
                                      </p:cBhvr>
                                    </p:animEffect>
                                    <p:set>
                                      <p:cBhvr>
                                        <p:cTn id="88" dur="1" fill="hold">
                                          <p:stCondLst>
                                            <p:cond delay="499"/>
                                          </p:stCondLst>
                                        </p:cTn>
                                        <p:tgtEl>
                                          <p:spTgt spid="19"/>
                                        </p:tgtEl>
                                        <p:attrNameLst>
                                          <p:attrName>style.visibility</p:attrName>
                                        </p:attrNameLst>
                                      </p:cBhvr>
                                      <p:to>
                                        <p:strVal val="hidden"/>
                                      </p:to>
                                    </p:set>
                                  </p:childTnLst>
                                </p:cTn>
                              </p:par>
                              <p:par>
                                <p:cTn id="89" presetID="14" presetClass="exit" presetSubtype="10" fill="hold" grpId="1" nodeType="withEffect">
                                  <p:stCondLst>
                                    <p:cond delay="0"/>
                                  </p:stCondLst>
                                  <p:childTnLst>
                                    <p:animEffect transition="out" filter="randombar(horizontal)">
                                      <p:cBhvr>
                                        <p:cTn id="90" dur="500"/>
                                        <p:tgtEl>
                                          <p:spTgt spid="22"/>
                                        </p:tgtEl>
                                      </p:cBhvr>
                                    </p:animEffect>
                                    <p:set>
                                      <p:cBhvr>
                                        <p:cTn id="91" dur="1" fill="hold">
                                          <p:stCondLst>
                                            <p:cond delay="499"/>
                                          </p:stCondLst>
                                        </p:cTn>
                                        <p:tgtEl>
                                          <p:spTgt spid="22"/>
                                        </p:tgtEl>
                                        <p:attrNameLst>
                                          <p:attrName>style.visibility</p:attrName>
                                        </p:attrNameLst>
                                      </p:cBhvr>
                                      <p:to>
                                        <p:strVal val="hidden"/>
                                      </p:to>
                                    </p:set>
                                  </p:childTnLst>
                                </p:cTn>
                              </p:par>
                              <p:par>
                                <p:cTn id="92" presetID="14" presetClass="exit" presetSubtype="10" fill="hold" grpId="1" nodeType="withEffect">
                                  <p:stCondLst>
                                    <p:cond delay="0"/>
                                  </p:stCondLst>
                                  <p:childTnLst>
                                    <p:animEffect transition="out" filter="randombar(horizontal)">
                                      <p:cBhvr>
                                        <p:cTn id="93" dur="500"/>
                                        <p:tgtEl>
                                          <p:spTgt spid="23"/>
                                        </p:tgtEl>
                                      </p:cBhvr>
                                    </p:animEffect>
                                    <p:set>
                                      <p:cBhvr>
                                        <p:cTn id="94" dur="1" fill="hold">
                                          <p:stCondLst>
                                            <p:cond delay="499"/>
                                          </p:stCondLst>
                                        </p:cTn>
                                        <p:tgtEl>
                                          <p:spTgt spid="23"/>
                                        </p:tgtEl>
                                        <p:attrNameLst>
                                          <p:attrName>style.visibility</p:attrName>
                                        </p:attrNameLst>
                                      </p:cBhvr>
                                      <p:to>
                                        <p:strVal val="hidden"/>
                                      </p:to>
                                    </p:set>
                                  </p:childTnLst>
                                </p:cTn>
                              </p:par>
                              <p:par>
                                <p:cTn id="95" presetID="14" presetClass="exit" presetSubtype="10" fill="hold" grpId="1" nodeType="withEffect">
                                  <p:stCondLst>
                                    <p:cond delay="0"/>
                                  </p:stCondLst>
                                  <p:iterate type="lt">
                                    <p:tmPct val="0"/>
                                  </p:iterate>
                                  <p:childTnLst>
                                    <p:animEffect transition="out" filter="randombar(horizontal)">
                                      <p:cBhvr>
                                        <p:cTn id="96" dur="500"/>
                                        <p:tgtEl>
                                          <p:spTgt spid="24"/>
                                        </p:tgtEl>
                                      </p:cBhvr>
                                    </p:animEffect>
                                    <p:set>
                                      <p:cBhvr>
                                        <p:cTn id="97" dur="1" fill="hold">
                                          <p:stCondLst>
                                            <p:cond delay="499"/>
                                          </p:stCondLst>
                                        </p:cTn>
                                        <p:tgtEl>
                                          <p:spTgt spid="24"/>
                                        </p:tgtEl>
                                        <p:attrNameLst>
                                          <p:attrName>style.visibility</p:attrName>
                                        </p:attrNameLst>
                                      </p:cBhvr>
                                      <p:to>
                                        <p:strVal val="hidden"/>
                                      </p:to>
                                    </p:set>
                                  </p:childTnLst>
                                </p:cTn>
                              </p:par>
                              <p:par>
                                <p:cTn id="98" presetID="14" presetClass="exit" presetSubtype="10" fill="hold" nodeType="withEffect">
                                  <p:stCondLst>
                                    <p:cond delay="0"/>
                                  </p:stCondLst>
                                  <p:childTnLst>
                                    <p:animEffect transition="out" filter="randombar(horizontal)">
                                      <p:cBhvr>
                                        <p:cTn id="99" dur="500"/>
                                        <p:tgtEl>
                                          <p:spTgt spid="13"/>
                                        </p:tgtEl>
                                      </p:cBhvr>
                                    </p:animEffect>
                                    <p:set>
                                      <p:cBhvr>
                                        <p:cTn id="100" dur="1" fill="hold">
                                          <p:stCondLst>
                                            <p:cond delay="499"/>
                                          </p:stCondLst>
                                        </p:cTn>
                                        <p:tgtEl>
                                          <p:spTgt spid="13"/>
                                        </p:tgtEl>
                                        <p:attrNameLst>
                                          <p:attrName>style.visibility</p:attrName>
                                        </p:attrNameLst>
                                      </p:cBhvr>
                                      <p:to>
                                        <p:strVal val="hidden"/>
                                      </p:to>
                                    </p:set>
                                  </p:childTnLst>
                                </p:cTn>
                              </p:par>
                              <p:par>
                                <p:cTn id="101" presetID="14" presetClass="exit" presetSubtype="10" fill="hold" grpId="1" nodeType="withEffect">
                                  <p:stCondLst>
                                    <p:cond delay="0"/>
                                  </p:stCondLst>
                                  <p:childTnLst>
                                    <p:animEffect transition="out" filter="randombar(horizontal)">
                                      <p:cBhvr>
                                        <p:cTn id="102" dur="500"/>
                                        <p:tgtEl>
                                          <p:spTgt spid="16"/>
                                        </p:tgtEl>
                                      </p:cBhvr>
                                    </p:animEffect>
                                    <p:set>
                                      <p:cBhvr>
                                        <p:cTn id="103" dur="1" fill="hold">
                                          <p:stCondLst>
                                            <p:cond delay="499"/>
                                          </p:stCondLst>
                                        </p:cTn>
                                        <p:tgtEl>
                                          <p:spTgt spid="16"/>
                                        </p:tgtEl>
                                        <p:attrNameLst>
                                          <p:attrName>style.visibility</p:attrName>
                                        </p:attrNameLst>
                                      </p:cBhvr>
                                      <p:to>
                                        <p:strVal val="hidden"/>
                                      </p:to>
                                    </p:set>
                                  </p:childTnLst>
                                </p:cTn>
                              </p:par>
                              <p:par>
                                <p:cTn id="104" presetID="14" presetClass="exit" presetSubtype="10" fill="hold" grpId="1" nodeType="withEffect">
                                  <p:stCondLst>
                                    <p:cond delay="0"/>
                                  </p:stCondLst>
                                  <p:childTnLst>
                                    <p:animEffect transition="out" filter="randombar(horizontal)">
                                      <p:cBhvr>
                                        <p:cTn id="105" dur="500"/>
                                        <p:tgtEl>
                                          <p:spTgt spid="17"/>
                                        </p:tgtEl>
                                      </p:cBhvr>
                                    </p:animEffect>
                                    <p:set>
                                      <p:cBhvr>
                                        <p:cTn id="106" dur="1" fill="hold">
                                          <p:stCondLst>
                                            <p:cond delay="499"/>
                                          </p:stCondLst>
                                        </p:cTn>
                                        <p:tgtEl>
                                          <p:spTgt spid="17"/>
                                        </p:tgtEl>
                                        <p:attrNameLst>
                                          <p:attrName>style.visibility</p:attrName>
                                        </p:attrNameLst>
                                      </p:cBhvr>
                                      <p:to>
                                        <p:strVal val="hidden"/>
                                      </p:to>
                                    </p:set>
                                  </p:childTnLst>
                                </p:cTn>
                              </p:par>
                              <p:par>
                                <p:cTn id="107" presetID="14" presetClass="exit" presetSubtype="10" fill="hold" grpId="1" nodeType="withEffect">
                                  <p:stCondLst>
                                    <p:cond delay="0"/>
                                  </p:stCondLst>
                                  <p:iterate type="lt">
                                    <p:tmPct val="0"/>
                                  </p:iterate>
                                  <p:childTnLst>
                                    <p:animEffect transition="out" filter="randombar(horizontal)">
                                      <p:cBhvr>
                                        <p:cTn id="108" dur="500"/>
                                        <p:tgtEl>
                                          <p:spTgt spid="18"/>
                                        </p:tgtEl>
                                      </p:cBhvr>
                                    </p:animEffect>
                                    <p:set>
                                      <p:cBhvr>
                                        <p:cTn id="109" dur="1" fill="hold">
                                          <p:stCondLst>
                                            <p:cond delay="499"/>
                                          </p:stCondLst>
                                        </p:cTn>
                                        <p:tgtEl>
                                          <p:spTgt spid="18"/>
                                        </p:tgtEl>
                                        <p:attrNameLst>
                                          <p:attrName>style.visibility</p:attrName>
                                        </p:attrNameLst>
                                      </p:cBhvr>
                                      <p:to>
                                        <p:strVal val="hidden"/>
                                      </p:to>
                                    </p:set>
                                  </p:childTnLst>
                                </p:cTn>
                              </p:par>
                              <p:par>
                                <p:cTn id="110" presetID="14" presetClass="exit" presetSubtype="10" fill="hold" nodeType="withEffect">
                                  <p:stCondLst>
                                    <p:cond delay="0"/>
                                  </p:stCondLst>
                                  <p:childTnLst>
                                    <p:animEffect transition="out" filter="randombar(horizontal)">
                                      <p:cBhvr>
                                        <p:cTn id="111" dur="500"/>
                                        <p:tgtEl>
                                          <p:spTgt spid="10"/>
                                        </p:tgtEl>
                                      </p:cBhvr>
                                    </p:animEffect>
                                    <p:set>
                                      <p:cBhvr>
                                        <p:cTn id="112" dur="1" fill="hold">
                                          <p:stCondLst>
                                            <p:cond delay="499"/>
                                          </p:stCondLst>
                                        </p:cTn>
                                        <p:tgtEl>
                                          <p:spTgt spid="10"/>
                                        </p:tgtEl>
                                        <p:attrNameLst>
                                          <p:attrName>style.visibility</p:attrName>
                                        </p:attrNameLst>
                                      </p:cBhvr>
                                      <p:to>
                                        <p:strVal val="hidden"/>
                                      </p:to>
                                    </p:set>
                                  </p:childTnLst>
                                </p:cTn>
                              </p:par>
                              <p:par>
                                <p:cTn id="113" presetID="14" presetClass="exit" presetSubtype="10" fill="hold" grpId="1" nodeType="withEffect">
                                  <p:stCondLst>
                                    <p:cond delay="0"/>
                                  </p:stCondLst>
                                  <p:childTnLst>
                                    <p:animEffect transition="out" filter="randombar(horizontal)">
                                      <p:cBhvr>
                                        <p:cTn id="114" dur="500"/>
                                        <p:tgtEl>
                                          <p:spTgt spid="31"/>
                                        </p:tgtEl>
                                      </p:cBhvr>
                                    </p:animEffect>
                                    <p:set>
                                      <p:cBhvr>
                                        <p:cTn id="115" dur="1" fill="hold">
                                          <p:stCondLst>
                                            <p:cond delay="499"/>
                                          </p:stCondLst>
                                        </p:cTn>
                                        <p:tgtEl>
                                          <p:spTgt spid="31"/>
                                        </p:tgtEl>
                                        <p:attrNameLst>
                                          <p:attrName>style.visibility</p:attrName>
                                        </p:attrNameLst>
                                      </p:cBhvr>
                                      <p:to>
                                        <p:strVal val="hidden"/>
                                      </p:to>
                                    </p:set>
                                  </p:childTnLst>
                                </p:cTn>
                              </p:par>
                              <p:par>
                                <p:cTn id="116" presetID="14" presetClass="exit" presetSubtype="10" fill="hold" grpId="1" nodeType="withEffect">
                                  <p:stCondLst>
                                    <p:cond delay="0"/>
                                  </p:stCondLst>
                                  <p:childTnLst>
                                    <p:animEffect transition="out" filter="randombar(horizontal)">
                                      <p:cBhvr>
                                        <p:cTn id="117" dur="500"/>
                                        <p:tgtEl>
                                          <p:spTgt spid="32"/>
                                        </p:tgtEl>
                                      </p:cBhvr>
                                    </p:animEffect>
                                    <p:set>
                                      <p:cBhvr>
                                        <p:cTn id="118" dur="1" fill="hold">
                                          <p:stCondLst>
                                            <p:cond delay="499"/>
                                          </p:stCondLst>
                                        </p:cTn>
                                        <p:tgtEl>
                                          <p:spTgt spid="32"/>
                                        </p:tgtEl>
                                        <p:attrNameLst>
                                          <p:attrName>style.visibility</p:attrName>
                                        </p:attrNameLst>
                                      </p:cBhvr>
                                      <p:to>
                                        <p:strVal val="hidden"/>
                                      </p:to>
                                    </p:set>
                                  </p:childTnLst>
                                </p:cTn>
                              </p:par>
                              <p:par>
                                <p:cTn id="119" presetID="14" presetClass="exit" presetSubtype="10" fill="hold" grpId="1" nodeType="withEffect">
                                  <p:stCondLst>
                                    <p:cond delay="0"/>
                                  </p:stCondLst>
                                  <p:iterate type="lt">
                                    <p:tmPct val="0"/>
                                  </p:iterate>
                                  <p:childTnLst>
                                    <p:animEffect transition="out" filter="randombar(horizontal)">
                                      <p:cBhvr>
                                        <p:cTn id="120" dur="500"/>
                                        <p:tgtEl>
                                          <p:spTgt spid="33"/>
                                        </p:tgtEl>
                                      </p:cBhvr>
                                    </p:animEffect>
                                    <p:set>
                                      <p:cBhvr>
                                        <p:cTn id="121" dur="1" fill="hold">
                                          <p:stCondLst>
                                            <p:cond delay="499"/>
                                          </p:stCondLst>
                                        </p:cTn>
                                        <p:tgtEl>
                                          <p:spTgt spid="33"/>
                                        </p:tgtEl>
                                        <p:attrNameLst>
                                          <p:attrName>style.visibility</p:attrName>
                                        </p:attrNameLst>
                                      </p:cBhvr>
                                      <p:to>
                                        <p:strVal val="hidden"/>
                                      </p:to>
                                    </p:set>
                                  </p:childTnLst>
                                </p:cTn>
                              </p:par>
                              <p:par>
                                <p:cTn id="122" presetID="14" presetClass="entr" presetSubtype="10" fill="hold" nodeType="withEffect">
                                  <p:stCondLst>
                                    <p:cond delay="0"/>
                                  </p:stCondLst>
                                  <p:childTnLst>
                                    <p:set>
                                      <p:cBhvr>
                                        <p:cTn id="123" dur="1" fill="hold">
                                          <p:stCondLst>
                                            <p:cond delay="0"/>
                                          </p:stCondLst>
                                        </p:cTn>
                                        <p:tgtEl>
                                          <p:spTgt spid="2"/>
                                        </p:tgtEl>
                                        <p:attrNameLst>
                                          <p:attrName>style.visibility</p:attrName>
                                        </p:attrNameLst>
                                      </p:cBhvr>
                                      <p:to>
                                        <p:strVal val="visible"/>
                                      </p:to>
                                    </p:set>
                                    <p:animEffect transition="in" filter="randombar(horizontal)">
                                      <p:cBhvr>
                                        <p:cTn id="12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7" grpId="0"/>
      <p:bldP spid="17" grpId="1"/>
      <p:bldP spid="18" grpId="0"/>
      <p:bldP spid="18" grpId="1"/>
      <p:bldP spid="22" grpId="0"/>
      <p:bldP spid="22" grpId="1"/>
      <p:bldP spid="23" grpId="0"/>
      <p:bldP spid="23" grpId="1"/>
      <p:bldP spid="24" grpId="0"/>
      <p:bldP spid="24" grpId="1"/>
      <p:bldP spid="28" grpId="0"/>
      <p:bldP spid="28" grpId="1"/>
      <p:bldP spid="29" grpId="0"/>
      <p:bldP spid="29" grpId="1"/>
      <p:bldP spid="30" grpId="0"/>
      <p:bldP spid="30" grpId="1"/>
      <p:bldP spid="31" grpId="0"/>
      <p:bldP spid="31" grpId="1"/>
      <p:bldP spid="32" grpId="0"/>
      <p:bldP spid="32" grpId="1"/>
      <p:bldP spid="33" grpId="0"/>
      <p:bldP spid="3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第五部分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系统设计</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20724303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5-1</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2438319"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系统结构设计</a:t>
            </a:r>
          </a:p>
        </p:txBody>
      </p:sp>
      <p:grpSp>
        <p:nvGrpSpPr>
          <p:cNvPr id="11" name="组合 10">
            <a:extLst>
              <a:ext uri="{FF2B5EF4-FFF2-40B4-BE49-F238E27FC236}">
                <a16:creationId xmlns:a16="http://schemas.microsoft.com/office/drawing/2014/main" id="{8BAE9305-AF44-4D7E-A8F9-A8198B7CDDE1}"/>
              </a:ext>
            </a:extLst>
          </p:cNvPr>
          <p:cNvGrpSpPr/>
          <p:nvPr/>
        </p:nvGrpSpPr>
        <p:grpSpPr>
          <a:xfrm>
            <a:off x="4337956" y="2430374"/>
            <a:ext cx="3516088" cy="3244635"/>
            <a:chOff x="4337956" y="2754224"/>
            <a:chExt cx="3516088" cy="3244635"/>
          </a:xfrm>
        </p:grpSpPr>
        <p:sp>
          <p:nvSpPr>
            <p:cNvPr id="15" name="空心弧 14">
              <a:extLst>
                <a:ext uri="{FF2B5EF4-FFF2-40B4-BE49-F238E27FC236}">
                  <a16:creationId xmlns:a16="http://schemas.microsoft.com/office/drawing/2014/main" id="{541DDFDE-FC8A-4F99-B71C-98D32BE1EC19}"/>
                </a:ext>
              </a:extLst>
            </p:cNvPr>
            <p:cNvSpPr/>
            <p:nvPr/>
          </p:nvSpPr>
          <p:spPr>
            <a:xfrm>
              <a:off x="4781441" y="3369743"/>
              <a:ext cx="2629116" cy="2629116"/>
            </a:xfrm>
            <a:prstGeom prst="blockArc">
              <a:avLst>
                <a:gd name="adj1" fmla="val 9000000"/>
                <a:gd name="adj2" fmla="val 16200000"/>
                <a:gd name="adj3" fmla="val 4636"/>
              </a:avLst>
            </a:prstGeom>
            <a:solidFill>
              <a:srgbClr val="666563"/>
            </a:solidFill>
            <a:ln>
              <a:noFill/>
            </a:ln>
            <a:effectLst/>
          </p:spPr>
        </p:sp>
        <p:sp>
          <p:nvSpPr>
            <p:cNvPr id="16" name="空心弧 15">
              <a:extLst>
                <a:ext uri="{FF2B5EF4-FFF2-40B4-BE49-F238E27FC236}">
                  <a16:creationId xmlns:a16="http://schemas.microsoft.com/office/drawing/2014/main" id="{286F85BE-263B-406D-A276-74E42A2455F8}"/>
                </a:ext>
              </a:extLst>
            </p:cNvPr>
            <p:cNvSpPr/>
            <p:nvPr/>
          </p:nvSpPr>
          <p:spPr>
            <a:xfrm>
              <a:off x="4781441" y="3369743"/>
              <a:ext cx="2629116" cy="2629116"/>
            </a:xfrm>
            <a:prstGeom prst="blockArc">
              <a:avLst>
                <a:gd name="adj1" fmla="val 1800000"/>
                <a:gd name="adj2" fmla="val 9000000"/>
                <a:gd name="adj3" fmla="val 4636"/>
              </a:avLst>
            </a:prstGeom>
            <a:solidFill>
              <a:srgbClr val="666563"/>
            </a:solidFill>
            <a:ln>
              <a:noFill/>
            </a:ln>
            <a:effectLst/>
          </p:spPr>
        </p:sp>
        <p:sp>
          <p:nvSpPr>
            <p:cNvPr id="17" name="空心弧 16">
              <a:extLst>
                <a:ext uri="{FF2B5EF4-FFF2-40B4-BE49-F238E27FC236}">
                  <a16:creationId xmlns:a16="http://schemas.microsoft.com/office/drawing/2014/main" id="{091AA98E-5DC8-4108-8B43-638821C069CA}"/>
                </a:ext>
              </a:extLst>
            </p:cNvPr>
            <p:cNvSpPr/>
            <p:nvPr/>
          </p:nvSpPr>
          <p:spPr>
            <a:xfrm>
              <a:off x="4781441" y="3369743"/>
              <a:ext cx="2629116" cy="2629116"/>
            </a:xfrm>
            <a:prstGeom prst="blockArc">
              <a:avLst>
                <a:gd name="adj1" fmla="val 16200000"/>
                <a:gd name="adj2" fmla="val 1800000"/>
                <a:gd name="adj3" fmla="val 4636"/>
              </a:avLst>
            </a:prstGeom>
            <a:solidFill>
              <a:srgbClr val="666563"/>
            </a:solidFill>
            <a:ln>
              <a:noFill/>
            </a:ln>
            <a:effectLst/>
          </p:spPr>
          <p:txBody>
            <a:bodyPr/>
            <a:lstStyle/>
            <a:p>
              <a:endParaRPr lang="zh-CN" altLang="en-US" dirty="0"/>
            </a:p>
          </p:txBody>
        </p:sp>
        <p:sp>
          <p:nvSpPr>
            <p:cNvPr id="18" name="任意多边形: 形状 12">
              <a:extLst>
                <a:ext uri="{FF2B5EF4-FFF2-40B4-BE49-F238E27FC236}">
                  <a16:creationId xmlns:a16="http://schemas.microsoft.com/office/drawing/2014/main" id="{44FD7E1D-47C5-44BE-8657-9BC6D6B6D280}"/>
                </a:ext>
              </a:extLst>
            </p:cNvPr>
            <p:cNvSpPr/>
            <p:nvPr/>
          </p:nvSpPr>
          <p:spPr>
            <a:xfrm>
              <a:off x="5450009" y="2754224"/>
              <a:ext cx="1291982" cy="1291978"/>
            </a:xfrm>
            <a:custGeom>
              <a:avLst/>
              <a:gdLst>
                <a:gd name="connsiteX0" fmla="*/ 0 w 846385"/>
                <a:gd name="connsiteY0" fmla="*/ 423193 h 846385"/>
                <a:gd name="connsiteX1" fmla="*/ 423193 w 846385"/>
                <a:gd name="connsiteY1" fmla="*/ 0 h 846385"/>
                <a:gd name="connsiteX2" fmla="*/ 846386 w 846385"/>
                <a:gd name="connsiteY2" fmla="*/ 423193 h 846385"/>
                <a:gd name="connsiteX3" fmla="*/ 423193 w 846385"/>
                <a:gd name="connsiteY3" fmla="*/ 846386 h 846385"/>
                <a:gd name="connsiteX4" fmla="*/ 0 w 846385"/>
                <a:gd name="connsiteY4" fmla="*/ 423193 h 84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385" h="846385">
                  <a:moveTo>
                    <a:pt x="0" y="423193"/>
                  </a:moveTo>
                  <a:cubicBezTo>
                    <a:pt x="0" y="189470"/>
                    <a:pt x="189470" y="0"/>
                    <a:pt x="423193" y="0"/>
                  </a:cubicBezTo>
                  <a:cubicBezTo>
                    <a:pt x="656916" y="0"/>
                    <a:pt x="846386" y="189470"/>
                    <a:pt x="846386" y="423193"/>
                  </a:cubicBezTo>
                  <a:cubicBezTo>
                    <a:pt x="846386" y="656916"/>
                    <a:pt x="656916" y="846386"/>
                    <a:pt x="423193" y="846386"/>
                  </a:cubicBezTo>
                  <a:cubicBezTo>
                    <a:pt x="189470" y="846386"/>
                    <a:pt x="0" y="656916"/>
                    <a:pt x="0" y="423193"/>
                  </a:cubicBezTo>
                  <a:close/>
                </a:path>
              </a:pathLst>
            </a:custGeom>
            <a:solidFill>
              <a:srgbClr val="7AA4B0"/>
            </a:solidFill>
            <a:ln w="12700" cap="flat" cmpd="sng" algn="ctr">
              <a:noFill/>
              <a:prstDash val="solid"/>
              <a:miter lim="800000"/>
            </a:ln>
            <a:effectLst>
              <a:outerShdw blurRad="63500" algn="ctr" rotWithShape="0">
                <a:prstClr val="black">
                  <a:alpha val="40000"/>
                </a:prstClr>
              </a:outerShdw>
            </a:effectLst>
          </p:spPr>
          <p:txBody>
            <a:bodyPr spcFirstLastPara="0" vert="horz" wrap="square" lIns="148080" tIns="148080" rIns="148080" bIns="14808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19" name="任意多边形: 形状 13">
              <a:extLst>
                <a:ext uri="{FF2B5EF4-FFF2-40B4-BE49-F238E27FC236}">
                  <a16:creationId xmlns:a16="http://schemas.microsoft.com/office/drawing/2014/main" id="{59336390-BD6C-410F-87C7-B054919F4AE7}"/>
                </a:ext>
              </a:extLst>
            </p:cNvPr>
            <p:cNvSpPr/>
            <p:nvPr/>
          </p:nvSpPr>
          <p:spPr>
            <a:xfrm>
              <a:off x="6562062" y="4680357"/>
              <a:ext cx="1291982" cy="1291978"/>
            </a:xfrm>
            <a:custGeom>
              <a:avLst/>
              <a:gdLst>
                <a:gd name="connsiteX0" fmla="*/ 0 w 846385"/>
                <a:gd name="connsiteY0" fmla="*/ 423193 h 846385"/>
                <a:gd name="connsiteX1" fmla="*/ 423193 w 846385"/>
                <a:gd name="connsiteY1" fmla="*/ 0 h 846385"/>
                <a:gd name="connsiteX2" fmla="*/ 846386 w 846385"/>
                <a:gd name="connsiteY2" fmla="*/ 423193 h 846385"/>
                <a:gd name="connsiteX3" fmla="*/ 423193 w 846385"/>
                <a:gd name="connsiteY3" fmla="*/ 846386 h 846385"/>
                <a:gd name="connsiteX4" fmla="*/ 0 w 846385"/>
                <a:gd name="connsiteY4" fmla="*/ 423193 h 84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385" h="846385">
                  <a:moveTo>
                    <a:pt x="0" y="423193"/>
                  </a:moveTo>
                  <a:cubicBezTo>
                    <a:pt x="0" y="189470"/>
                    <a:pt x="189470" y="0"/>
                    <a:pt x="423193" y="0"/>
                  </a:cubicBezTo>
                  <a:cubicBezTo>
                    <a:pt x="656916" y="0"/>
                    <a:pt x="846386" y="189470"/>
                    <a:pt x="846386" y="423193"/>
                  </a:cubicBezTo>
                  <a:cubicBezTo>
                    <a:pt x="846386" y="656916"/>
                    <a:pt x="656916" y="846386"/>
                    <a:pt x="423193" y="846386"/>
                  </a:cubicBezTo>
                  <a:cubicBezTo>
                    <a:pt x="189470" y="846386"/>
                    <a:pt x="0" y="656916"/>
                    <a:pt x="0" y="423193"/>
                  </a:cubicBezTo>
                  <a:close/>
                </a:path>
              </a:pathLst>
            </a:custGeom>
            <a:solidFill>
              <a:srgbClr val="7AA4B0"/>
            </a:solidFill>
            <a:ln w="12700" cap="flat" cmpd="sng" algn="ctr">
              <a:noFill/>
              <a:prstDash val="solid"/>
              <a:miter lim="800000"/>
            </a:ln>
            <a:effectLst>
              <a:outerShdw blurRad="63500" algn="ctr" rotWithShape="0">
                <a:prstClr val="black">
                  <a:alpha val="40000"/>
                </a:prstClr>
              </a:outerShdw>
            </a:effectLst>
          </p:spPr>
          <p:txBody>
            <a:bodyPr spcFirstLastPara="0" vert="horz" wrap="square" lIns="148080" tIns="148080" rIns="148080" bIns="14808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p:txBody>
        </p:sp>
        <p:sp>
          <p:nvSpPr>
            <p:cNvPr id="20" name="任意多边形: 形状 14">
              <a:extLst>
                <a:ext uri="{FF2B5EF4-FFF2-40B4-BE49-F238E27FC236}">
                  <a16:creationId xmlns:a16="http://schemas.microsoft.com/office/drawing/2014/main" id="{815CF1EF-2AD3-4AA5-881C-F850D05C3198}"/>
                </a:ext>
              </a:extLst>
            </p:cNvPr>
            <p:cNvSpPr/>
            <p:nvPr/>
          </p:nvSpPr>
          <p:spPr>
            <a:xfrm>
              <a:off x="4337956" y="4680357"/>
              <a:ext cx="1291982" cy="1291978"/>
            </a:xfrm>
            <a:custGeom>
              <a:avLst/>
              <a:gdLst>
                <a:gd name="connsiteX0" fmla="*/ 0 w 846385"/>
                <a:gd name="connsiteY0" fmla="*/ 423193 h 846385"/>
                <a:gd name="connsiteX1" fmla="*/ 423193 w 846385"/>
                <a:gd name="connsiteY1" fmla="*/ 0 h 846385"/>
                <a:gd name="connsiteX2" fmla="*/ 846386 w 846385"/>
                <a:gd name="connsiteY2" fmla="*/ 423193 h 846385"/>
                <a:gd name="connsiteX3" fmla="*/ 423193 w 846385"/>
                <a:gd name="connsiteY3" fmla="*/ 846386 h 846385"/>
                <a:gd name="connsiteX4" fmla="*/ 0 w 846385"/>
                <a:gd name="connsiteY4" fmla="*/ 423193 h 846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385" h="846385">
                  <a:moveTo>
                    <a:pt x="0" y="423193"/>
                  </a:moveTo>
                  <a:cubicBezTo>
                    <a:pt x="0" y="189470"/>
                    <a:pt x="189470" y="0"/>
                    <a:pt x="423193" y="0"/>
                  </a:cubicBezTo>
                  <a:cubicBezTo>
                    <a:pt x="656916" y="0"/>
                    <a:pt x="846386" y="189470"/>
                    <a:pt x="846386" y="423193"/>
                  </a:cubicBezTo>
                  <a:cubicBezTo>
                    <a:pt x="846386" y="656916"/>
                    <a:pt x="656916" y="846386"/>
                    <a:pt x="423193" y="846386"/>
                  </a:cubicBezTo>
                  <a:cubicBezTo>
                    <a:pt x="189470" y="846386"/>
                    <a:pt x="0" y="656916"/>
                    <a:pt x="0" y="423193"/>
                  </a:cubicBezTo>
                  <a:close/>
                </a:path>
              </a:pathLst>
            </a:custGeom>
            <a:solidFill>
              <a:srgbClr val="7AA4B0"/>
            </a:solidFill>
            <a:ln w="12700" cap="flat" cmpd="sng" algn="ctr">
              <a:noFill/>
              <a:prstDash val="solid"/>
              <a:miter lim="800000"/>
            </a:ln>
            <a:effectLst>
              <a:outerShdw blurRad="63500" algn="ctr" rotWithShape="0">
                <a:prstClr val="black">
                  <a:alpha val="40000"/>
                </a:prstClr>
              </a:outerShdw>
            </a:effectLst>
          </p:spPr>
          <p:txBody>
            <a:bodyPr spcFirstLastPara="0" vert="horz" wrap="square" lIns="148080" tIns="148080" rIns="148080" bIns="148080" numCol="1" spcCol="1270" anchor="ctr" anchorCtr="0">
              <a:noAutofit/>
            </a:bodyPr>
            <a:lstStyle/>
            <a:p>
              <a:pPr marL="0" marR="0" lvl="0" indent="0" algn="ctr" defTabSz="844550" eaLnBrk="1" fontAlgn="auto" latinLnBrk="0" hangingPunct="1">
                <a:lnSpc>
                  <a:spcPct val="90000"/>
                </a:lnSpc>
                <a:spcBef>
                  <a:spcPct val="0"/>
                </a:spcBef>
                <a:spcAft>
                  <a:spcPct val="35000"/>
                </a:spcAft>
                <a:buClrTx/>
                <a:buSzTx/>
                <a:buFontTx/>
                <a:buNone/>
                <a:tabLst/>
                <a:defRPr/>
              </a:pPr>
              <a:endParaRPr kumimoji="0" lang="zh-CN" altLang="en-US" sz="1900" b="0" i="0" u="none" strike="noStrike" kern="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cs typeface="+mn-cs"/>
              </a:endParaRPr>
            </a:p>
          </p:txBody>
        </p:sp>
      </p:grpSp>
      <p:grpSp>
        <p:nvGrpSpPr>
          <p:cNvPr id="21" name="组合 20">
            <a:extLst>
              <a:ext uri="{FF2B5EF4-FFF2-40B4-BE49-F238E27FC236}">
                <a16:creationId xmlns:a16="http://schemas.microsoft.com/office/drawing/2014/main" id="{DC854F04-CA34-4829-AC1E-B9EEC4E036A3}"/>
              </a:ext>
            </a:extLst>
          </p:cNvPr>
          <p:cNvGrpSpPr/>
          <p:nvPr/>
        </p:nvGrpSpPr>
        <p:grpSpPr>
          <a:xfrm>
            <a:off x="8189192" y="3990810"/>
            <a:ext cx="2939778" cy="1053200"/>
            <a:chOff x="6631303" y="1678126"/>
            <a:chExt cx="2939778" cy="1053200"/>
          </a:xfrm>
        </p:grpSpPr>
        <p:sp>
          <p:nvSpPr>
            <p:cNvPr id="22" name="矩形 21">
              <a:extLst>
                <a:ext uri="{FF2B5EF4-FFF2-40B4-BE49-F238E27FC236}">
                  <a16:creationId xmlns:a16="http://schemas.microsoft.com/office/drawing/2014/main" id="{D58EBA56-B71D-4833-A75B-2397D9619AA1}"/>
                </a:ext>
              </a:extLst>
            </p:cNvPr>
            <p:cNvSpPr/>
            <p:nvPr/>
          </p:nvSpPr>
          <p:spPr>
            <a:xfrm>
              <a:off x="6631303" y="2030750"/>
              <a:ext cx="2939778" cy="700576"/>
            </a:xfrm>
            <a:prstGeom prst="rect">
              <a:avLst/>
            </a:prstGeom>
          </p:spPr>
          <p:txBody>
            <a:bodyPr wrap="square">
              <a:spAutoFit/>
              <a:scene3d>
                <a:camera prst="orthographicFront"/>
                <a:lightRig rig="threePt" dir="t"/>
              </a:scene3d>
              <a:sp3d contourW="12700"/>
            </a:bodyPr>
            <a:lstStyle/>
            <a:p>
              <a:pPr>
                <a:lnSpc>
                  <a:spcPct val="150000"/>
                </a:lnSpc>
                <a:defRPr/>
              </a:pPr>
              <a:r>
                <a:rPr lang="en-US" altLang="zh-CN" sz="1400" dirty="0" err="1">
                  <a:solidFill>
                    <a:prstClr val="black">
                      <a:lumMod val="75000"/>
                      <a:lumOff val="25000"/>
                    </a:prstClr>
                  </a:solidFill>
                  <a:latin typeface="时尚中黑简体"/>
                  <a:ea typeface="思源黑体 CN Regular" panose="020B0500000000000000" pitchFamily="34" charset="-122"/>
                </a:rPr>
                <a:t>uni</a:t>
              </a:r>
              <a:r>
                <a:rPr lang="en-US" altLang="zh-CN" sz="1400" dirty="0">
                  <a:solidFill>
                    <a:prstClr val="black">
                      <a:lumMod val="75000"/>
                      <a:lumOff val="25000"/>
                    </a:prstClr>
                  </a:solidFill>
                  <a:latin typeface="时尚中黑简体"/>
                  <a:ea typeface="思源黑体 CN Regular" panose="020B0500000000000000" pitchFamily="34" charset="-122"/>
                </a:rPr>
                <a:t>-app</a:t>
              </a:r>
              <a:r>
                <a:rPr lang="zh-CN" altLang="en-US" sz="1400" dirty="0">
                  <a:solidFill>
                    <a:prstClr val="black">
                      <a:lumMod val="75000"/>
                      <a:lumOff val="25000"/>
                    </a:prstClr>
                  </a:solidFill>
                  <a:latin typeface="时尚中黑简体"/>
                  <a:ea typeface="思源黑体 CN Regular" panose="020B0500000000000000" pitchFamily="34" charset="-122"/>
                </a:rPr>
                <a:t>开发，发布手机</a:t>
              </a:r>
              <a:r>
                <a:rPr lang="en-US" altLang="zh-CN" sz="1400" dirty="0">
                  <a:solidFill>
                    <a:prstClr val="black">
                      <a:lumMod val="75000"/>
                      <a:lumOff val="25000"/>
                    </a:prstClr>
                  </a:solidFill>
                  <a:latin typeface="时尚中黑简体"/>
                  <a:ea typeface="思源黑体 CN Regular" panose="020B0500000000000000" pitchFamily="34" charset="-122"/>
                </a:rPr>
                <a:t>APP</a:t>
              </a:r>
              <a:r>
                <a:rPr lang="zh-CN" altLang="en-US" sz="1400" dirty="0">
                  <a:solidFill>
                    <a:prstClr val="black">
                      <a:lumMod val="75000"/>
                      <a:lumOff val="25000"/>
                    </a:prstClr>
                  </a:solidFill>
                  <a:latin typeface="时尚中黑简体"/>
                  <a:ea typeface="思源黑体 CN Regular" panose="020B0500000000000000" pitchFamily="34" charset="-122"/>
                </a:rPr>
                <a:t>以及微信小程序</a:t>
              </a:r>
              <a:endParaRPr lang="zh-CN" altLang="en-US" sz="1200" dirty="0">
                <a:solidFill>
                  <a:prstClr val="black"/>
                </a:solidFill>
                <a:latin typeface="思源黑体 CN Normal" panose="020B0400000000000000" pitchFamily="34" charset="-122"/>
                <a:ea typeface="思源黑体 CN Normal" panose="020B0400000000000000" pitchFamily="34" charset="-122"/>
              </a:endParaRPr>
            </a:p>
          </p:txBody>
        </p:sp>
        <p:sp>
          <p:nvSpPr>
            <p:cNvPr id="23" name="矩形 22">
              <a:extLst>
                <a:ext uri="{FF2B5EF4-FFF2-40B4-BE49-F238E27FC236}">
                  <a16:creationId xmlns:a16="http://schemas.microsoft.com/office/drawing/2014/main" id="{ADF4FB5E-BD24-4C6A-84D4-8C7504861F67}"/>
                </a:ext>
              </a:extLst>
            </p:cNvPr>
            <p:cNvSpPr/>
            <p:nvPr/>
          </p:nvSpPr>
          <p:spPr>
            <a:xfrm>
              <a:off x="6631303" y="1678126"/>
              <a:ext cx="2241974" cy="436851"/>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20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rPr>
                <a:t>移动客户端</a:t>
              </a:r>
            </a:p>
          </p:txBody>
        </p:sp>
      </p:grpSp>
      <p:grpSp>
        <p:nvGrpSpPr>
          <p:cNvPr id="24" name="组合 23">
            <a:extLst>
              <a:ext uri="{FF2B5EF4-FFF2-40B4-BE49-F238E27FC236}">
                <a16:creationId xmlns:a16="http://schemas.microsoft.com/office/drawing/2014/main" id="{515D0555-25B6-47D7-BD62-23B766A22142}"/>
              </a:ext>
            </a:extLst>
          </p:cNvPr>
          <p:cNvGrpSpPr/>
          <p:nvPr/>
        </p:nvGrpSpPr>
        <p:grpSpPr>
          <a:xfrm>
            <a:off x="1063030" y="3990810"/>
            <a:ext cx="2939778" cy="1053200"/>
            <a:chOff x="6631303" y="1678126"/>
            <a:chExt cx="2939778" cy="1053200"/>
          </a:xfrm>
        </p:grpSpPr>
        <p:sp>
          <p:nvSpPr>
            <p:cNvPr id="25" name="矩形 24">
              <a:extLst>
                <a:ext uri="{FF2B5EF4-FFF2-40B4-BE49-F238E27FC236}">
                  <a16:creationId xmlns:a16="http://schemas.microsoft.com/office/drawing/2014/main" id="{D3184421-4184-40B6-99DA-AF2A403940F3}"/>
                </a:ext>
              </a:extLst>
            </p:cNvPr>
            <p:cNvSpPr/>
            <p:nvPr/>
          </p:nvSpPr>
          <p:spPr>
            <a:xfrm>
              <a:off x="6631303" y="2030750"/>
              <a:ext cx="2939778" cy="700576"/>
            </a:xfrm>
            <a:prstGeom prst="rect">
              <a:avLst/>
            </a:prstGeom>
          </p:spPr>
          <p:txBody>
            <a:bodyPr wrap="square">
              <a:spAutoFit/>
              <a:scene3d>
                <a:camera prst="orthographicFront"/>
                <a:lightRig rig="threePt" dir="t"/>
              </a:scene3d>
              <a:sp3d contourW="12700"/>
            </a:bodyPr>
            <a:lstStyle/>
            <a:p>
              <a:pPr algn="r">
                <a:lnSpc>
                  <a:spcPct val="150000"/>
                </a:lnSpc>
                <a:defRPr/>
              </a:pPr>
              <a:r>
                <a:rPr lang="zh-CN" altLang="en-US" sz="1400" dirty="0">
                  <a:solidFill>
                    <a:prstClr val="black">
                      <a:lumMod val="75000"/>
                      <a:lumOff val="25000"/>
                    </a:prstClr>
                  </a:solidFill>
                  <a:latin typeface="时尚中黑简体"/>
                  <a:ea typeface="思源黑体 CN Regular" panose="020B0500000000000000" pitchFamily="34" charset="-122"/>
                </a:rPr>
                <a:t>作为移动客户端使用</a:t>
              </a:r>
              <a:r>
                <a:rPr lang="en-US" altLang="zh-CN" sz="1400" dirty="0">
                  <a:solidFill>
                    <a:prstClr val="black">
                      <a:lumMod val="75000"/>
                      <a:lumOff val="25000"/>
                    </a:prstClr>
                  </a:solidFill>
                  <a:latin typeface="时尚中黑简体"/>
                  <a:ea typeface="思源黑体 CN Regular" panose="020B0500000000000000" pitchFamily="34" charset="-122"/>
                </a:rPr>
                <a:t>WebSocket</a:t>
              </a:r>
              <a:r>
                <a:rPr lang="zh-CN" altLang="en-US" sz="1400" dirty="0">
                  <a:solidFill>
                    <a:prstClr val="black">
                      <a:lumMod val="75000"/>
                      <a:lumOff val="25000"/>
                    </a:prstClr>
                  </a:solidFill>
                  <a:latin typeface="时尚中黑简体"/>
                  <a:ea typeface="思源黑体 CN Regular" panose="020B0500000000000000" pitchFamily="34" charset="-122"/>
                </a:rPr>
                <a:t>连接的服务器</a:t>
              </a:r>
              <a:endParaRPr lang="zh-CN" altLang="en-US" sz="12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sp>
          <p:nvSpPr>
            <p:cNvPr id="26" name="矩形 25">
              <a:extLst>
                <a:ext uri="{FF2B5EF4-FFF2-40B4-BE49-F238E27FC236}">
                  <a16:creationId xmlns:a16="http://schemas.microsoft.com/office/drawing/2014/main" id="{E3A58129-B6B9-453F-9041-1239D1FDEF21}"/>
                </a:ext>
              </a:extLst>
            </p:cNvPr>
            <p:cNvSpPr/>
            <p:nvPr/>
          </p:nvSpPr>
          <p:spPr>
            <a:xfrm>
              <a:off x="7329107" y="1678126"/>
              <a:ext cx="2241974" cy="436851"/>
            </a:xfrm>
            <a:prstGeom prst="rect">
              <a:avLst/>
            </a:prstGeom>
          </p:spPr>
          <p:txBody>
            <a:bodyPr wrap="square">
              <a:spAutoFit/>
              <a:scene3d>
                <a:camera prst="orthographicFront"/>
                <a:lightRig rig="threePt" dir="t"/>
              </a:scene3d>
              <a:sp3d contourW="12700"/>
            </a:bodyPr>
            <a:lstStyle/>
            <a:p>
              <a:pPr algn="r">
                <a:lnSpc>
                  <a:spcPct val="120000"/>
                </a:lnSpc>
                <a:defRPr/>
              </a:pPr>
              <a:r>
                <a:rPr lang="en-US" altLang="zh-CN" sz="20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rPr>
                <a:t>Tornado</a:t>
              </a:r>
              <a:r>
                <a:rPr lang="zh-CN" altLang="en-US" sz="20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rPr>
                <a:t>服务器</a:t>
              </a:r>
            </a:p>
          </p:txBody>
        </p:sp>
      </p:grpSp>
      <p:grpSp>
        <p:nvGrpSpPr>
          <p:cNvPr id="27" name="组合 26">
            <a:extLst>
              <a:ext uri="{FF2B5EF4-FFF2-40B4-BE49-F238E27FC236}">
                <a16:creationId xmlns:a16="http://schemas.microsoft.com/office/drawing/2014/main" id="{469769C9-01AD-481A-BE2D-66D19BA49DD2}"/>
              </a:ext>
            </a:extLst>
          </p:cNvPr>
          <p:cNvGrpSpPr/>
          <p:nvPr/>
        </p:nvGrpSpPr>
        <p:grpSpPr>
          <a:xfrm>
            <a:off x="3007633" y="1339952"/>
            <a:ext cx="6103710" cy="730035"/>
            <a:chOff x="4867317" y="1678126"/>
            <a:chExt cx="6103710" cy="730035"/>
          </a:xfrm>
        </p:grpSpPr>
        <p:sp>
          <p:nvSpPr>
            <p:cNvPr id="28" name="矩形 27">
              <a:extLst>
                <a:ext uri="{FF2B5EF4-FFF2-40B4-BE49-F238E27FC236}">
                  <a16:creationId xmlns:a16="http://schemas.microsoft.com/office/drawing/2014/main" id="{B2C1D842-A5DF-4F3F-8ACF-EC894F5AC4A6}"/>
                </a:ext>
              </a:extLst>
            </p:cNvPr>
            <p:cNvSpPr/>
            <p:nvPr/>
          </p:nvSpPr>
          <p:spPr>
            <a:xfrm>
              <a:off x="4867317" y="2030750"/>
              <a:ext cx="6103710" cy="377411"/>
            </a:xfrm>
            <a:prstGeom prst="rect">
              <a:avLst/>
            </a:prstGeom>
          </p:spPr>
          <p:txBody>
            <a:bodyPr wrap="square">
              <a:spAutoFit/>
              <a:scene3d>
                <a:camera prst="orthographicFront"/>
                <a:lightRig rig="threePt" dir="t"/>
              </a:scene3d>
              <a:sp3d contourW="12700"/>
            </a:bodyPr>
            <a:lstStyle/>
            <a:p>
              <a:pPr algn="ctr">
                <a:lnSpc>
                  <a:spcPct val="150000"/>
                </a:lnSpc>
                <a:defRPr/>
              </a:pPr>
              <a:r>
                <a:rPr lang="zh-CN" altLang="en-US" sz="1400" dirty="0">
                  <a:solidFill>
                    <a:prstClr val="black">
                      <a:lumMod val="75000"/>
                      <a:lumOff val="25000"/>
                    </a:prstClr>
                  </a:solidFill>
                  <a:latin typeface="时尚中黑简体"/>
                  <a:ea typeface="思源黑体 CN Regular" panose="020B0500000000000000" pitchFamily="34" charset="-122"/>
                </a:rPr>
                <a:t>作为移动客户端的数据接口</a:t>
              </a:r>
              <a:endParaRPr lang="zh-CN" altLang="en-US" sz="1200" dirty="0">
                <a:solidFill>
                  <a:prstClr val="black"/>
                </a:solidFill>
                <a:latin typeface="思源黑体 CN Normal" panose="020B0400000000000000" pitchFamily="34" charset="-122"/>
                <a:ea typeface="思源黑体 CN Normal" panose="020B0400000000000000" pitchFamily="34" charset="-122"/>
              </a:endParaRPr>
            </a:p>
          </p:txBody>
        </p:sp>
        <p:sp>
          <p:nvSpPr>
            <p:cNvPr id="29" name="矩形 28">
              <a:extLst>
                <a:ext uri="{FF2B5EF4-FFF2-40B4-BE49-F238E27FC236}">
                  <a16:creationId xmlns:a16="http://schemas.microsoft.com/office/drawing/2014/main" id="{0B98EDF0-3ADC-405C-BFCF-115EEC7A5FBD}"/>
                </a:ext>
              </a:extLst>
            </p:cNvPr>
            <p:cNvSpPr/>
            <p:nvPr/>
          </p:nvSpPr>
          <p:spPr>
            <a:xfrm>
              <a:off x="6798184" y="1678126"/>
              <a:ext cx="2241974" cy="436851"/>
            </a:xfrm>
            <a:prstGeom prst="rect">
              <a:avLst/>
            </a:prstGeom>
          </p:spPr>
          <p:txBody>
            <a:bodyPr wrap="square">
              <a:spAutoFit/>
              <a:scene3d>
                <a:camera prst="orthographicFront"/>
                <a:lightRig rig="threePt" dir="t"/>
              </a:scene3d>
              <a:sp3d contourW="12700"/>
            </a:bodyPr>
            <a:lstStyle/>
            <a:p>
              <a:pPr algn="ctr">
                <a:lnSpc>
                  <a:spcPct val="120000"/>
                </a:lnSpc>
                <a:defRPr/>
              </a:pPr>
              <a:r>
                <a:rPr lang="en-US" altLang="zh-CN" sz="20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rPr>
                <a:t>Apache</a:t>
              </a:r>
              <a:r>
                <a:rPr lang="zh-CN" altLang="en-US" sz="200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rPr>
                <a:t>服务器</a:t>
              </a:r>
            </a:p>
          </p:txBody>
        </p:sp>
      </p:grpSp>
      <p:pic>
        <p:nvPicPr>
          <p:cNvPr id="30" name="图片 29">
            <a:extLst>
              <a:ext uri="{FF2B5EF4-FFF2-40B4-BE49-F238E27FC236}">
                <a16:creationId xmlns:a16="http://schemas.microsoft.com/office/drawing/2014/main" id="{A49972B4-F3A2-477A-85E3-0B018EC800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0647" y="4693722"/>
            <a:ext cx="505781" cy="606937"/>
          </a:xfrm>
          <a:prstGeom prst="rect">
            <a:avLst/>
          </a:prstGeom>
        </p:spPr>
      </p:pic>
      <p:pic>
        <p:nvPicPr>
          <p:cNvPr id="3074" name="Picture 2">
            <a:extLst>
              <a:ext uri="{FF2B5EF4-FFF2-40B4-BE49-F238E27FC236}">
                <a16:creationId xmlns:a16="http://schemas.microsoft.com/office/drawing/2014/main" id="{E6540DE6-2E21-4EFF-8811-01D76305E8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4005" y="4743313"/>
            <a:ext cx="557346" cy="557346"/>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7BE2A774-E641-48C0-BE5C-DD57EDC526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938" y="2636367"/>
            <a:ext cx="879991" cy="879991"/>
          </a:xfrm>
          <a:prstGeom prst="rect">
            <a:avLst/>
          </a:prstGeom>
        </p:spPr>
      </p:pic>
      <p:sp>
        <p:nvSpPr>
          <p:cNvPr id="31" name="文本框 30">
            <a:extLst>
              <a:ext uri="{FF2B5EF4-FFF2-40B4-BE49-F238E27FC236}">
                <a16:creationId xmlns:a16="http://schemas.microsoft.com/office/drawing/2014/main" id="{88381EC8-1F82-4A83-B5CE-F45F0784F49C}"/>
              </a:ext>
            </a:extLst>
          </p:cNvPr>
          <p:cNvSpPr txBox="1"/>
          <p:nvPr/>
        </p:nvSpPr>
        <p:spPr>
          <a:xfrm>
            <a:off x="5374345" y="5756435"/>
            <a:ext cx="1569660" cy="400110"/>
          </a:xfrm>
          <a:prstGeom prst="rect">
            <a:avLst/>
          </a:prstGeom>
          <a:noFill/>
        </p:spPr>
        <p:txBody>
          <a:bodyPr wrap="none" rtlCol="0">
            <a:spAutoFit/>
          </a:bodyPr>
          <a:lstStyle/>
          <a:p>
            <a:r>
              <a:rPr lang="en-US" altLang="zh-CN" sz="2000" b="1" dirty="0">
                <a:latin typeface="Courier New" panose="02070309020205020404" pitchFamily="49" charset="0"/>
                <a:cs typeface="Courier New" panose="02070309020205020404" pitchFamily="49" charset="0"/>
              </a:rPr>
              <a:t>WebSocket</a:t>
            </a:r>
            <a:endParaRPr lang="zh-CN" altLang="en-US" sz="2000" b="1" dirty="0">
              <a:latin typeface="Courier New" panose="02070309020205020404" pitchFamily="49" charset="0"/>
              <a:cs typeface="Courier New" panose="02070309020205020404" pitchFamily="49" charset="0"/>
            </a:endParaRPr>
          </a:p>
        </p:txBody>
      </p:sp>
      <p:sp>
        <p:nvSpPr>
          <p:cNvPr id="3072" name="文本框 3071">
            <a:extLst>
              <a:ext uri="{FF2B5EF4-FFF2-40B4-BE49-F238E27FC236}">
                <a16:creationId xmlns:a16="http://schemas.microsoft.com/office/drawing/2014/main" id="{5ADE9322-9D5B-407B-AAE7-9E25F5129C4B}"/>
              </a:ext>
            </a:extLst>
          </p:cNvPr>
          <p:cNvSpPr txBox="1"/>
          <p:nvPr/>
        </p:nvSpPr>
        <p:spPr>
          <a:xfrm>
            <a:off x="7168933" y="3340396"/>
            <a:ext cx="1261884" cy="400110"/>
          </a:xfrm>
          <a:prstGeom prst="rect">
            <a:avLst/>
          </a:prstGeom>
          <a:noFill/>
        </p:spPr>
        <p:txBody>
          <a:bodyPr wrap="none" rtlCol="0">
            <a:spAutoFit/>
          </a:bodyPr>
          <a:lstStyle/>
          <a:p>
            <a:r>
              <a:rPr lang="en-US" altLang="zh-CN" sz="2000" b="1" dirty="0">
                <a:latin typeface="Courier New" panose="02070309020205020404" pitchFamily="49" charset="0"/>
                <a:cs typeface="Courier New" panose="02070309020205020404" pitchFamily="49" charset="0"/>
              </a:rPr>
              <a:t>Request</a:t>
            </a:r>
            <a:endParaRPr lang="zh-CN" altLang="en-US" sz="2000" b="1" dirty="0">
              <a:latin typeface="Courier New" panose="02070309020205020404" pitchFamily="49" charset="0"/>
              <a:cs typeface="Courier New" panose="02070309020205020404" pitchFamily="49" charset="0"/>
            </a:endParaRPr>
          </a:p>
        </p:txBody>
      </p:sp>
      <p:sp>
        <p:nvSpPr>
          <p:cNvPr id="3073" name="文本框 3072">
            <a:extLst>
              <a:ext uri="{FF2B5EF4-FFF2-40B4-BE49-F238E27FC236}">
                <a16:creationId xmlns:a16="http://schemas.microsoft.com/office/drawing/2014/main" id="{485FBFED-1F5C-42AD-BBDF-A765043A8DFA}"/>
              </a:ext>
            </a:extLst>
          </p:cNvPr>
          <p:cNvSpPr txBox="1"/>
          <p:nvPr/>
        </p:nvSpPr>
        <p:spPr>
          <a:xfrm>
            <a:off x="3722063" y="3361429"/>
            <a:ext cx="1261884" cy="400110"/>
          </a:xfrm>
          <a:prstGeom prst="rect">
            <a:avLst/>
          </a:prstGeom>
          <a:noFill/>
        </p:spPr>
        <p:txBody>
          <a:bodyPr wrap="none" rtlCol="0">
            <a:spAutoFit/>
          </a:bodyPr>
          <a:lstStyle/>
          <a:p>
            <a:r>
              <a:rPr lang="en-US" altLang="zh-CN" sz="2000" b="1" dirty="0">
                <a:latin typeface="Courier New" panose="02070309020205020404" pitchFamily="49" charset="0"/>
                <a:cs typeface="Courier New" panose="02070309020205020404" pitchFamily="49" charset="0"/>
              </a:rPr>
              <a:t>Request</a:t>
            </a:r>
            <a:endParaRPr lang="zh-CN" altLang="en-US" sz="2000" b="1" dirty="0">
              <a:latin typeface="Courier New" panose="02070309020205020404" pitchFamily="49" charset="0"/>
              <a:cs typeface="Courier New" panose="02070309020205020404" pitchFamily="49" charset="0"/>
            </a:endParaRPr>
          </a:p>
        </p:txBody>
      </p:sp>
      <p:pic>
        <p:nvPicPr>
          <p:cNvPr id="2" name="图片 1">
            <a:extLst>
              <a:ext uri="{FF2B5EF4-FFF2-40B4-BE49-F238E27FC236}">
                <a16:creationId xmlns:a16="http://schemas.microsoft.com/office/drawing/2014/main" id="{299CCA1B-91D0-4552-ABD6-8BE256128C3D}"/>
              </a:ext>
            </a:extLst>
          </p:cNvPr>
          <p:cNvPicPr>
            <a:picLocks noChangeAspect="1"/>
          </p:cNvPicPr>
          <p:nvPr/>
        </p:nvPicPr>
        <p:blipFill>
          <a:blip r:embed="rId5"/>
          <a:stretch>
            <a:fillRect/>
          </a:stretch>
        </p:blipFill>
        <p:spPr>
          <a:xfrm>
            <a:off x="2355190" y="1030303"/>
            <a:ext cx="7236420" cy="5062361"/>
          </a:xfrm>
          <a:prstGeom prst="rect">
            <a:avLst/>
          </a:prstGeom>
        </p:spPr>
      </p:pic>
    </p:spTree>
    <p:extLst>
      <p:ext uri="{BB962C8B-B14F-4D97-AF65-F5344CB8AC3E}">
        <p14:creationId xmlns:p14="http://schemas.microsoft.com/office/powerpoint/2010/main" val="397277157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60000">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14:bounceEnd="60000">
                                          <p:cBhvr additive="base">
                                            <p:cTn id="7" dur="500" fill="hold"/>
                                            <p:tgtEl>
                                              <p:spTgt spid="27"/>
                                            </p:tgtEl>
                                            <p:attrNameLst>
                                              <p:attrName>ppt_x</p:attrName>
                                            </p:attrNameLst>
                                          </p:cBhvr>
                                          <p:tavLst>
                                            <p:tav tm="0">
                                              <p:val>
                                                <p:strVal val="#ppt_x"/>
                                              </p:val>
                                            </p:tav>
                                            <p:tav tm="100000">
                                              <p:val>
                                                <p:strVal val="#ppt_x"/>
                                              </p:val>
                                            </p:tav>
                                          </p:tavLst>
                                        </p:anim>
                                        <p:anim calcmode="lin" valueType="num" p14:bounceEnd="60000">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145">
                                              <p:stCondLst>
                                                <p:cond delay="0"/>
                                              </p:stCondLst>
                                            </p:cTn>
                                            <p:tgtEl>
                                              <p:spTgt spid="30"/>
                                            </p:tgtEl>
                                          </p:cBhvr>
                                        </p:animEffect>
                                        <p:anim calcmode="lin" valueType="num">
                                          <p:cBhvr>
                                            <p:cTn id="20" dur="456"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30"/>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30"/>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30"/>
                                            </p:tgtEl>
                                            <p:attrNameLst>
                                              <p:attrName>ppt_y</p:attrName>
                                            </p:attrNameLst>
                                          </p:cBhvr>
                                          <p:tavLst>
                                            <p:tav tm="0" fmla="#ppt_y-sin(pi*$)/81">
                                              <p:val>
                                                <p:fltVal val="0"/>
                                              </p:val>
                                            </p:tav>
                                            <p:tav tm="100000">
                                              <p:val>
                                                <p:fltVal val="1"/>
                                              </p:val>
                                            </p:tav>
                                          </p:tavLst>
                                        </p:anim>
                                        <p:animScale>
                                          <p:cBhvr>
                                            <p:cTn id="25" dur="7">
                                              <p:stCondLst>
                                                <p:cond delay="162"/>
                                              </p:stCondLst>
                                            </p:cTn>
                                            <p:tgtEl>
                                              <p:spTgt spid="30"/>
                                            </p:tgtEl>
                                          </p:cBhvr>
                                          <p:to x="100000" y="60000"/>
                                        </p:animScale>
                                        <p:animScale>
                                          <p:cBhvr>
                                            <p:cTn id="26" dur="41" decel="50000">
                                              <p:stCondLst>
                                                <p:cond delay="169"/>
                                              </p:stCondLst>
                                            </p:cTn>
                                            <p:tgtEl>
                                              <p:spTgt spid="30"/>
                                            </p:tgtEl>
                                          </p:cBhvr>
                                          <p:to x="100000" y="100000"/>
                                        </p:animScale>
                                        <p:animScale>
                                          <p:cBhvr>
                                            <p:cTn id="27" dur="7">
                                              <p:stCondLst>
                                                <p:cond delay="328"/>
                                              </p:stCondLst>
                                            </p:cTn>
                                            <p:tgtEl>
                                              <p:spTgt spid="30"/>
                                            </p:tgtEl>
                                          </p:cBhvr>
                                          <p:to x="100000" y="80000"/>
                                        </p:animScale>
                                        <p:animScale>
                                          <p:cBhvr>
                                            <p:cTn id="28" dur="41" decel="50000">
                                              <p:stCondLst>
                                                <p:cond delay="335"/>
                                              </p:stCondLst>
                                            </p:cTn>
                                            <p:tgtEl>
                                              <p:spTgt spid="30"/>
                                            </p:tgtEl>
                                          </p:cBhvr>
                                          <p:to x="100000" y="100000"/>
                                        </p:animScale>
                                        <p:animScale>
                                          <p:cBhvr>
                                            <p:cTn id="29" dur="7">
                                              <p:stCondLst>
                                                <p:cond delay="410"/>
                                              </p:stCondLst>
                                            </p:cTn>
                                            <p:tgtEl>
                                              <p:spTgt spid="30"/>
                                            </p:tgtEl>
                                          </p:cBhvr>
                                          <p:to x="100000" y="90000"/>
                                        </p:animScale>
                                        <p:animScale>
                                          <p:cBhvr>
                                            <p:cTn id="30" dur="41" decel="50000">
                                              <p:stCondLst>
                                                <p:cond delay="417"/>
                                              </p:stCondLst>
                                            </p:cTn>
                                            <p:tgtEl>
                                              <p:spTgt spid="30"/>
                                            </p:tgtEl>
                                          </p:cBhvr>
                                          <p:to x="100000" y="100000"/>
                                        </p:animScale>
                                        <p:animScale>
                                          <p:cBhvr>
                                            <p:cTn id="31" dur="7">
                                              <p:stCondLst>
                                                <p:cond delay="452"/>
                                              </p:stCondLst>
                                            </p:cTn>
                                            <p:tgtEl>
                                              <p:spTgt spid="30"/>
                                            </p:tgtEl>
                                          </p:cBhvr>
                                          <p:to x="100000" y="95000"/>
                                        </p:animScale>
                                        <p:animScale>
                                          <p:cBhvr>
                                            <p:cTn id="32" dur="41" decel="50000">
                                              <p:stCondLst>
                                                <p:cond delay="459"/>
                                              </p:stCondLst>
                                            </p:cTn>
                                            <p:tgtEl>
                                              <p:spTgt spid="30"/>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500"/>
                                            <p:tgtEl>
                                              <p:spTgt spid="27"/>
                                            </p:tgtEl>
                                          </p:cBhvr>
                                        </p:animEffect>
                                        <p:anim calcmode="lin" valueType="num">
                                          <p:cBhvr>
                                            <p:cTn id="37" dur="500"/>
                                            <p:tgtEl>
                                              <p:spTgt spid="27"/>
                                            </p:tgtEl>
                                            <p:attrNameLst>
                                              <p:attrName>ppt_x</p:attrName>
                                            </p:attrNameLst>
                                          </p:cBhvr>
                                          <p:tavLst>
                                            <p:tav tm="0">
                                              <p:val>
                                                <p:strVal val="ppt_x"/>
                                              </p:val>
                                            </p:tav>
                                            <p:tav tm="100000">
                                              <p:val>
                                                <p:strVal val="ppt_x"/>
                                              </p:val>
                                            </p:tav>
                                          </p:tavLst>
                                        </p:anim>
                                        <p:anim calcmode="lin" valueType="num">
                                          <p:cBhvr>
                                            <p:cTn id="38" dur="500"/>
                                            <p:tgtEl>
                                              <p:spTgt spid="27"/>
                                            </p:tgtEl>
                                            <p:attrNameLst>
                                              <p:attrName>ppt_y</p:attrName>
                                            </p:attrNameLst>
                                          </p:cBhvr>
                                          <p:tavLst>
                                            <p:tav tm="0">
                                              <p:val>
                                                <p:strVal val="ppt_y"/>
                                              </p:val>
                                            </p:tav>
                                            <p:tav tm="100000">
                                              <p:val>
                                                <p:strVal val="ppt_y+.1"/>
                                              </p:val>
                                            </p:tav>
                                          </p:tavLst>
                                        </p:anim>
                                        <p:set>
                                          <p:cBhvr>
                                            <p:cTn id="39" dur="1" fill="hold">
                                              <p:stCondLst>
                                                <p:cond delay="499"/>
                                              </p:stCondLst>
                                            </p:cTn>
                                            <p:tgtEl>
                                              <p:spTgt spid="27"/>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500"/>
                                            <p:tgtEl>
                                              <p:spTgt spid="24"/>
                                            </p:tgtEl>
                                          </p:cBhvr>
                                        </p:animEffect>
                                        <p:anim calcmode="lin" valueType="num">
                                          <p:cBhvr>
                                            <p:cTn id="42" dur="500"/>
                                            <p:tgtEl>
                                              <p:spTgt spid="24"/>
                                            </p:tgtEl>
                                            <p:attrNameLst>
                                              <p:attrName>ppt_x</p:attrName>
                                            </p:attrNameLst>
                                          </p:cBhvr>
                                          <p:tavLst>
                                            <p:tav tm="0">
                                              <p:val>
                                                <p:strVal val="ppt_x"/>
                                              </p:val>
                                            </p:tav>
                                            <p:tav tm="100000">
                                              <p:val>
                                                <p:strVal val="ppt_x"/>
                                              </p:val>
                                            </p:tav>
                                          </p:tavLst>
                                        </p:anim>
                                        <p:anim calcmode="lin" valueType="num">
                                          <p:cBhvr>
                                            <p:cTn id="43" dur="500"/>
                                            <p:tgtEl>
                                              <p:spTgt spid="24"/>
                                            </p:tgtEl>
                                            <p:attrNameLst>
                                              <p:attrName>ppt_y</p:attrName>
                                            </p:attrNameLst>
                                          </p:cBhvr>
                                          <p:tavLst>
                                            <p:tav tm="0">
                                              <p:val>
                                                <p:strVal val="ppt_y"/>
                                              </p:val>
                                            </p:tav>
                                            <p:tav tm="100000">
                                              <p:val>
                                                <p:strVal val="ppt_y+.1"/>
                                              </p:val>
                                            </p:tav>
                                          </p:tavLst>
                                        </p:anim>
                                        <p:set>
                                          <p:cBhvr>
                                            <p:cTn id="44" dur="1" fill="hold">
                                              <p:stCondLst>
                                                <p:cond delay="499"/>
                                              </p:stCondLst>
                                            </p:cTn>
                                            <p:tgtEl>
                                              <p:spTgt spid="24"/>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500"/>
                                            <p:tgtEl>
                                              <p:spTgt spid="21"/>
                                            </p:tgtEl>
                                          </p:cBhvr>
                                        </p:animEffect>
                                        <p:anim calcmode="lin" valueType="num">
                                          <p:cBhvr>
                                            <p:cTn id="47" dur="500"/>
                                            <p:tgtEl>
                                              <p:spTgt spid="21"/>
                                            </p:tgtEl>
                                            <p:attrNameLst>
                                              <p:attrName>ppt_x</p:attrName>
                                            </p:attrNameLst>
                                          </p:cBhvr>
                                          <p:tavLst>
                                            <p:tav tm="0">
                                              <p:val>
                                                <p:strVal val="ppt_x"/>
                                              </p:val>
                                            </p:tav>
                                            <p:tav tm="100000">
                                              <p:val>
                                                <p:strVal val="ppt_x"/>
                                              </p:val>
                                            </p:tav>
                                          </p:tavLst>
                                        </p:anim>
                                        <p:anim calcmode="lin" valueType="num">
                                          <p:cBhvr>
                                            <p:cTn id="48" dur="500"/>
                                            <p:tgtEl>
                                              <p:spTgt spid="21"/>
                                            </p:tgtEl>
                                            <p:attrNameLst>
                                              <p:attrName>ppt_y</p:attrName>
                                            </p:attrNameLst>
                                          </p:cBhvr>
                                          <p:tavLst>
                                            <p:tav tm="0">
                                              <p:val>
                                                <p:strVal val="ppt_y"/>
                                              </p:val>
                                            </p:tav>
                                            <p:tav tm="100000">
                                              <p:val>
                                                <p:strVal val="ppt_y+.1"/>
                                              </p:val>
                                            </p:tav>
                                          </p:tavLst>
                                        </p:anim>
                                        <p:set>
                                          <p:cBhvr>
                                            <p:cTn id="49" dur="1" fill="hold">
                                              <p:stCondLst>
                                                <p:cond delay="499"/>
                                              </p:stCondLst>
                                            </p:cTn>
                                            <p:tgtEl>
                                              <p:spTgt spid="21"/>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500"/>
                                            <p:tgtEl>
                                              <p:spTgt spid="30"/>
                                            </p:tgtEl>
                                          </p:cBhvr>
                                        </p:animEffect>
                                        <p:anim calcmode="lin" valueType="num">
                                          <p:cBhvr>
                                            <p:cTn id="52" dur="500"/>
                                            <p:tgtEl>
                                              <p:spTgt spid="30"/>
                                            </p:tgtEl>
                                            <p:attrNameLst>
                                              <p:attrName>ppt_x</p:attrName>
                                            </p:attrNameLst>
                                          </p:cBhvr>
                                          <p:tavLst>
                                            <p:tav tm="0">
                                              <p:val>
                                                <p:strVal val="ppt_x"/>
                                              </p:val>
                                            </p:tav>
                                            <p:tav tm="100000">
                                              <p:val>
                                                <p:strVal val="ppt_x"/>
                                              </p:val>
                                            </p:tav>
                                          </p:tavLst>
                                        </p:anim>
                                        <p:anim calcmode="lin" valueType="num">
                                          <p:cBhvr>
                                            <p:cTn id="53" dur="500"/>
                                            <p:tgtEl>
                                              <p:spTgt spid="30"/>
                                            </p:tgtEl>
                                            <p:attrNameLst>
                                              <p:attrName>ppt_y</p:attrName>
                                            </p:attrNameLst>
                                          </p:cBhvr>
                                          <p:tavLst>
                                            <p:tav tm="0">
                                              <p:val>
                                                <p:strVal val="ppt_y"/>
                                              </p:val>
                                            </p:tav>
                                            <p:tav tm="100000">
                                              <p:val>
                                                <p:strVal val="ppt_y+.1"/>
                                              </p:val>
                                            </p:tav>
                                          </p:tavLst>
                                        </p:anim>
                                        <p:set>
                                          <p:cBhvr>
                                            <p:cTn id="54" dur="1" fill="hold">
                                              <p:stCondLst>
                                                <p:cond delay="499"/>
                                              </p:stCondLst>
                                            </p:cTn>
                                            <p:tgtEl>
                                              <p:spTgt spid="30"/>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500"/>
                                            <p:tgtEl>
                                              <p:spTgt spid="11"/>
                                            </p:tgtEl>
                                          </p:cBhvr>
                                        </p:animEffect>
                                        <p:anim calcmode="lin" valueType="num">
                                          <p:cBhvr>
                                            <p:cTn id="57" dur="500"/>
                                            <p:tgtEl>
                                              <p:spTgt spid="11"/>
                                            </p:tgtEl>
                                            <p:attrNameLst>
                                              <p:attrName>ppt_x</p:attrName>
                                            </p:attrNameLst>
                                          </p:cBhvr>
                                          <p:tavLst>
                                            <p:tav tm="0">
                                              <p:val>
                                                <p:strVal val="ppt_x"/>
                                              </p:val>
                                            </p:tav>
                                            <p:tav tm="100000">
                                              <p:val>
                                                <p:strVal val="ppt_x"/>
                                              </p:val>
                                            </p:tav>
                                          </p:tavLst>
                                        </p:anim>
                                        <p:anim calcmode="lin" valueType="num">
                                          <p:cBhvr>
                                            <p:cTn id="58" dur="500"/>
                                            <p:tgtEl>
                                              <p:spTgt spid="11"/>
                                            </p:tgtEl>
                                            <p:attrNameLst>
                                              <p:attrName>ppt_y</p:attrName>
                                            </p:attrNameLst>
                                          </p:cBhvr>
                                          <p:tavLst>
                                            <p:tav tm="0">
                                              <p:val>
                                                <p:strVal val="ppt_y"/>
                                              </p:val>
                                            </p:tav>
                                            <p:tav tm="100000">
                                              <p:val>
                                                <p:strVal val="ppt_y+.1"/>
                                              </p:val>
                                            </p:tav>
                                          </p:tavLst>
                                        </p:anim>
                                        <p:set>
                                          <p:cBhvr>
                                            <p:cTn id="59" dur="1" fill="hold">
                                              <p:stCondLst>
                                                <p:cond delay="499"/>
                                              </p:stCondLst>
                                            </p:cTn>
                                            <p:tgtEl>
                                              <p:spTgt spid="1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500"/>
                                            <p:tgtEl>
                                              <p:spTgt spid="3074"/>
                                            </p:tgtEl>
                                          </p:cBhvr>
                                        </p:animEffect>
                                        <p:anim calcmode="lin" valueType="num">
                                          <p:cBhvr>
                                            <p:cTn id="62" dur="500"/>
                                            <p:tgtEl>
                                              <p:spTgt spid="3074"/>
                                            </p:tgtEl>
                                            <p:attrNameLst>
                                              <p:attrName>ppt_x</p:attrName>
                                            </p:attrNameLst>
                                          </p:cBhvr>
                                          <p:tavLst>
                                            <p:tav tm="0">
                                              <p:val>
                                                <p:strVal val="ppt_x"/>
                                              </p:val>
                                            </p:tav>
                                            <p:tav tm="100000">
                                              <p:val>
                                                <p:strVal val="ppt_x"/>
                                              </p:val>
                                            </p:tav>
                                          </p:tavLst>
                                        </p:anim>
                                        <p:anim calcmode="lin" valueType="num">
                                          <p:cBhvr>
                                            <p:cTn id="63" dur="500"/>
                                            <p:tgtEl>
                                              <p:spTgt spid="3074"/>
                                            </p:tgtEl>
                                            <p:attrNameLst>
                                              <p:attrName>ppt_y</p:attrName>
                                            </p:attrNameLst>
                                          </p:cBhvr>
                                          <p:tavLst>
                                            <p:tav tm="0">
                                              <p:val>
                                                <p:strVal val="ppt_y"/>
                                              </p:val>
                                            </p:tav>
                                            <p:tav tm="100000">
                                              <p:val>
                                                <p:strVal val="ppt_y+.1"/>
                                              </p:val>
                                            </p:tav>
                                          </p:tavLst>
                                        </p:anim>
                                        <p:set>
                                          <p:cBhvr>
                                            <p:cTn id="64" dur="1" fill="hold">
                                              <p:stCondLst>
                                                <p:cond delay="499"/>
                                              </p:stCondLst>
                                            </p:cTn>
                                            <p:tgtEl>
                                              <p:spTgt spid="307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500"/>
                                            <p:tgtEl>
                                              <p:spTgt spid="5"/>
                                            </p:tgtEl>
                                          </p:cBhvr>
                                        </p:animEffect>
                                        <p:anim calcmode="lin" valueType="num">
                                          <p:cBhvr>
                                            <p:cTn id="67" dur="500"/>
                                            <p:tgtEl>
                                              <p:spTgt spid="5"/>
                                            </p:tgtEl>
                                            <p:attrNameLst>
                                              <p:attrName>ppt_x</p:attrName>
                                            </p:attrNameLst>
                                          </p:cBhvr>
                                          <p:tavLst>
                                            <p:tav tm="0">
                                              <p:val>
                                                <p:strVal val="ppt_x"/>
                                              </p:val>
                                            </p:tav>
                                            <p:tav tm="100000">
                                              <p:val>
                                                <p:strVal val="ppt_x"/>
                                              </p:val>
                                            </p:tav>
                                          </p:tavLst>
                                        </p:anim>
                                        <p:anim calcmode="lin" valueType="num">
                                          <p:cBhvr>
                                            <p:cTn id="68" dur="500"/>
                                            <p:tgtEl>
                                              <p:spTgt spid="5"/>
                                            </p:tgtEl>
                                            <p:attrNameLst>
                                              <p:attrName>ppt_y</p:attrName>
                                            </p:attrNameLst>
                                          </p:cBhvr>
                                          <p:tavLst>
                                            <p:tav tm="0">
                                              <p:val>
                                                <p:strVal val="ppt_y"/>
                                              </p:val>
                                            </p:tav>
                                            <p:tav tm="100000">
                                              <p:val>
                                                <p:strVal val="ppt_y+.1"/>
                                              </p:val>
                                            </p:tav>
                                          </p:tavLst>
                                        </p:anim>
                                        <p:set>
                                          <p:cBhvr>
                                            <p:cTn id="69" dur="1" fill="hold">
                                              <p:stCondLst>
                                                <p:cond delay="499"/>
                                              </p:stCondLst>
                                            </p:cTn>
                                            <p:tgtEl>
                                              <p:spTgt spid="5"/>
                                            </p:tgtEl>
                                            <p:attrNameLst>
                                              <p:attrName>style.visibility</p:attrName>
                                            </p:attrNameLst>
                                          </p:cBhvr>
                                          <p:to>
                                            <p:strVal val="hidden"/>
                                          </p:to>
                                        </p:set>
                                      </p:childTnLst>
                                    </p:cTn>
                                  </p:par>
                                  <p:par>
                                    <p:cTn id="70" presetID="42" presetClass="exit" presetSubtype="0" fill="hold" grpId="0" nodeType="withEffect">
                                      <p:stCondLst>
                                        <p:cond delay="0"/>
                                      </p:stCondLst>
                                      <p:childTnLst>
                                        <p:animEffect transition="out" filter="fade">
                                          <p:cBhvr>
                                            <p:cTn id="71" dur="500"/>
                                            <p:tgtEl>
                                              <p:spTgt spid="31"/>
                                            </p:tgtEl>
                                          </p:cBhvr>
                                        </p:animEffect>
                                        <p:anim calcmode="lin" valueType="num">
                                          <p:cBhvr>
                                            <p:cTn id="72" dur="500"/>
                                            <p:tgtEl>
                                              <p:spTgt spid="31"/>
                                            </p:tgtEl>
                                            <p:attrNameLst>
                                              <p:attrName>ppt_x</p:attrName>
                                            </p:attrNameLst>
                                          </p:cBhvr>
                                          <p:tavLst>
                                            <p:tav tm="0">
                                              <p:val>
                                                <p:strVal val="ppt_x"/>
                                              </p:val>
                                            </p:tav>
                                            <p:tav tm="100000">
                                              <p:val>
                                                <p:strVal val="ppt_x"/>
                                              </p:val>
                                            </p:tav>
                                          </p:tavLst>
                                        </p:anim>
                                        <p:anim calcmode="lin" valueType="num">
                                          <p:cBhvr>
                                            <p:cTn id="73" dur="500"/>
                                            <p:tgtEl>
                                              <p:spTgt spid="31"/>
                                            </p:tgtEl>
                                            <p:attrNameLst>
                                              <p:attrName>ppt_y</p:attrName>
                                            </p:attrNameLst>
                                          </p:cBhvr>
                                          <p:tavLst>
                                            <p:tav tm="0">
                                              <p:val>
                                                <p:strVal val="ppt_y"/>
                                              </p:val>
                                            </p:tav>
                                            <p:tav tm="100000">
                                              <p:val>
                                                <p:strVal val="ppt_y+.1"/>
                                              </p:val>
                                            </p:tav>
                                          </p:tavLst>
                                        </p:anim>
                                        <p:set>
                                          <p:cBhvr>
                                            <p:cTn id="74" dur="1" fill="hold">
                                              <p:stCondLst>
                                                <p:cond delay="499"/>
                                              </p:stCondLst>
                                            </p:cTn>
                                            <p:tgtEl>
                                              <p:spTgt spid="31"/>
                                            </p:tgtEl>
                                            <p:attrNameLst>
                                              <p:attrName>style.visibility</p:attrName>
                                            </p:attrNameLst>
                                          </p:cBhvr>
                                          <p:to>
                                            <p:strVal val="hidden"/>
                                          </p:to>
                                        </p:set>
                                      </p:childTnLst>
                                    </p:cTn>
                                  </p:par>
                                  <p:par>
                                    <p:cTn id="75" presetID="42" presetClass="exit" presetSubtype="0" fill="hold" grpId="0" nodeType="withEffect">
                                      <p:stCondLst>
                                        <p:cond delay="0"/>
                                      </p:stCondLst>
                                      <p:childTnLst>
                                        <p:animEffect transition="out" filter="fade">
                                          <p:cBhvr>
                                            <p:cTn id="76" dur="500"/>
                                            <p:tgtEl>
                                              <p:spTgt spid="3072"/>
                                            </p:tgtEl>
                                          </p:cBhvr>
                                        </p:animEffect>
                                        <p:anim calcmode="lin" valueType="num">
                                          <p:cBhvr>
                                            <p:cTn id="77" dur="500"/>
                                            <p:tgtEl>
                                              <p:spTgt spid="3072"/>
                                            </p:tgtEl>
                                            <p:attrNameLst>
                                              <p:attrName>ppt_x</p:attrName>
                                            </p:attrNameLst>
                                          </p:cBhvr>
                                          <p:tavLst>
                                            <p:tav tm="0">
                                              <p:val>
                                                <p:strVal val="ppt_x"/>
                                              </p:val>
                                            </p:tav>
                                            <p:tav tm="100000">
                                              <p:val>
                                                <p:strVal val="ppt_x"/>
                                              </p:val>
                                            </p:tav>
                                          </p:tavLst>
                                        </p:anim>
                                        <p:anim calcmode="lin" valueType="num">
                                          <p:cBhvr>
                                            <p:cTn id="78" dur="500"/>
                                            <p:tgtEl>
                                              <p:spTgt spid="3072"/>
                                            </p:tgtEl>
                                            <p:attrNameLst>
                                              <p:attrName>ppt_y</p:attrName>
                                            </p:attrNameLst>
                                          </p:cBhvr>
                                          <p:tavLst>
                                            <p:tav tm="0">
                                              <p:val>
                                                <p:strVal val="ppt_y"/>
                                              </p:val>
                                            </p:tav>
                                            <p:tav tm="100000">
                                              <p:val>
                                                <p:strVal val="ppt_y+.1"/>
                                              </p:val>
                                            </p:tav>
                                          </p:tavLst>
                                        </p:anim>
                                        <p:set>
                                          <p:cBhvr>
                                            <p:cTn id="79" dur="1" fill="hold">
                                              <p:stCondLst>
                                                <p:cond delay="499"/>
                                              </p:stCondLst>
                                            </p:cTn>
                                            <p:tgtEl>
                                              <p:spTgt spid="3072"/>
                                            </p:tgtEl>
                                            <p:attrNameLst>
                                              <p:attrName>style.visibility</p:attrName>
                                            </p:attrNameLst>
                                          </p:cBhvr>
                                          <p:to>
                                            <p:strVal val="hidden"/>
                                          </p:to>
                                        </p:set>
                                      </p:childTnLst>
                                    </p:cTn>
                                  </p:par>
                                  <p:par>
                                    <p:cTn id="80" presetID="42" presetClass="exit" presetSubtype="0" fill="hold" grpId="0" nodeType="withEffect">
                                      <p:stCondLst>
                                        <p:cond delay="0"/>
                                      </p:stCondLst>
                                      <p:childTnLst>
                                        <p:animEffect transition="out" filter="fade">
                                          <p:cBhvr>
                                            <p:cTn id="81" dur="500"/>
                                            <p:tgtEl>
                                              <p:spTgt spid="3073"/>
                                            </p:tgtEl>
                                          </p:cBhvr>
                                        </p:animEffect>
                                        <p:anim calcmode="lin" valueType="num">
                                          <p:cBhvr>
                                            <p:cTn id="82" dur="500"/>
                                            <p:tgtEl>
                                              <p:spTgt spid="3073"/>
                                            </p:tgtEl>
                                            <p:attrNameLst>
                                              <p:attrName>ppt_x</p:attrName>
                                            </p:attrNameLst>
                                          </p:cBhvr>
                                          <p:tavLst>
                                            <p:tav tm="0">
                                              <p:val>
                                                <p:strVal val="ppt_x"/>
                                              </p:val>
                                            </p:tav>
                                            <p:tav tm="100000">
                                              <p:val>
                                                <p:strVal val="ppt_x"/>
                                              </p:val>
                                            </p:tav>
                                          </p:tavLst>
                                        </p:anim>
                                        <p:anim calcmode="lin" valueType="num">
                                          <p:cBhvr>
                                            <p:cTn id="83" dur="500"/>
                                            <p:tgtEl>
                                              <p:spTgt spid="3073"/>
                                            </p:tgtEl>
                                            <p:attrNameLst>
                                              <p:attrName>ppt_y</p:attrName>
                                            </p:attrNameLst>
                                          </p:cBhvr>
                                          <p:tavLst>
                                            <p:tav tm="0">
                                              <p:val>
                                                <p:strVal val="ppt_y"/>
                                              </p:val>
                                            </p:tav>
                                            <p:tav tm="100000">
                                              <p:val>
                                                <p:strVal val="ppt_y+.1"/>
                                              </p:val>
                                            </p:tav>
                                          </p:tavLst>
                                        </p:anim>
                                        <p:set>
                                          <p:cBhvr>
                                            <p:cTn id="84" dur="1" fill="hold">
                                              <p:stCondLst>
                                                <p:cond delay="499"/>
                                              </p:stCondLst>
                                            </p:cTn>
                                            <p:tgtEl>
                                              <p:spTgt spid="3073"/>
                                            </p:tgtEl>
                                            <p:attrNameLst>
                                              <p:attrName>style.visibility</p:attrName>
                                            </p:attrNameLst>
                                          </p:cBhvr>
                                          <p:to>
                                            <p:strVal val="hidden"/>
                                          </p:to>
                                        </p:set>
                                      </p:childTnLst>
                                    </p:cTn>
                                  </p:par>
                                  <p:par>
                                    <p:cTn id="85" presetID="42" presetClass="entr" presetSubtype="0" fill="hold" nodeType="with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anim calcmode="lin" valueType="num">
                                          <p:cBhvr>
                                            <p:cTn id="88" dur="500" fill="hold"/>
                                            <p:tgtEl>
                                              <p:spTgt spid="2"/>
                                            </p:tgtEl>
                                            <p:attrNameLst>
                                              <p:attrName>ppt_x</p:attrName>
                                            </p:attrNameLst>
                                          </p:cBhvr>
                                          <p:tavLst>
                                            <p:tav tm="0">
                                              <p:val>
                                                <p:strVal val="#ppt_x"/>
                                              </p:val>
                                            </p:tav>
                                            <p:tav tm="100000">
                                              <p:val>
                                                <p:strVal val="#ppt_x"/>
                                              </p:val>
                                            </p:tav>
                                          </p:tavLst>
                                        </p:anim>
                                        <p:anim calcmode="lin" valueType="num">
                                          <p:cBhvr>
                                            <p:cTn id="8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072" grpId="0"/>
          <p:bldP spid="3073"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500" fill="hold"/>
                                            <p:tgtEl>
                                              <p:spTgt spid="21"/>
                                            </p:tgtEl>
                                            <p:attrNameLst>
                                              <p:attrName>ppt_x</p:attrName>
                                            </p:attrNameLst>
                                          </p:cBhvr>
                                          <p:tavLst>
                                            <p:tav tm="0">
                                              <p:val>
                                                <p:strVal val="1+#ppt_w/2"/>
                                              </p:val>
                                            </p:tav>
                                            <p:tav tm="100000">
                                              <p:val>
                                                <p:strVal val="#ppt_x"/>
                                              </p:val>
                                            </p:tav>
                                          </p:tavLst>
                                        </p:anim>
                                        <p:anim calcmode="lin" valueType="num">
                                          <p:cBhvr additive="base">
                                            <p:cTn id="16" dur="500" fill="hold"/>
                                            <p:tgtEl>
                                              <p:spTgt spid="21"/>
                                            </p:tgtEl>
                                            <p:attrNameLst>
                                              <p:attrName>ppt_y</p:attrName>
                                            </p:attrNameLst>
                                          </p:cBhvr>
                                          <p:tavLst>
                                            <p:tav tm="0">
                                              <p:val>
                                                <p:strVal val="#ppt_y"/>
                                              </p:val>
                                            </p:tav>
                                            <p:tav tm="100000">
                                              <p:val>
                                                <p:strVal val="#ppt_y"/>
                                              </p:val>
                                            </p:tav>
                                          </p:tavLst>
                                        </p:anim>
                                      </p:childTnLst>
                                    </p:cTn>
                                  </p:par>
                                  <p:par>
                                    <p:cTn id="17" presetID="26"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down)">
                                          <p:cBhvr>
                                            <p:cTn id="19" dur="145">
                                              <p:stCondLst>
                                                <p:cond delay="0"/>
                                              </p:stCondLst>
                                            </p:cTn>
                                            <p:tgtEl>
                                              <p:spTgt spid="30"/>
                                            </p:tgtEl>
                                          </p:cBhvr>
                                        </p:animEffect>
                                        <p:anim calcmode="lin" valueType="num">
                                          <p:cBhvr>
                                            <p:cTn id="20" dur="456"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1" dur="1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2" dur="166" tmFilter="0, 0; 0.125,0.2665; 0.25,0.4; 0.375,0.465; 0.5,0.5;  0.625,0.535; 0.75,0.6; 0.875,0.7335; 1,1">
                                              <p:stCondLst>
                                                <p:cond delay="166"/>
                                              </p:stCondLst>
                                            </p:cTn>
                                            <p:tgtEl>
                                              <p:spTgt spid="30"/>
                                            </p:tgtEl>
                                            <p:attrNameLst>
                                              <p:attrName>ppt_y</p:attrName>
                                            </p:attrNameLst>
                                          </p:cBhvr>
                                          <p:tavLst>
                                            <p:tav tm="0" fmla="#ppt_y-sin(pi*$)/9">
                                              <p:val>
                                                <p:fltVal val="0"/>
                                              </p:val>
                                            </p:tav>
                                            <p:tav tm="100000">
                                              <p:val>
                                                <p:fltVal val="1"/>
                                              </p:val>
                                            </p:tav>
                                          </p:tavLst>
                                        </p:anim>
                                        <p:anim calcmode="lin" valueType="num">
                                          <p:cBhvr>
                                            <p:cTn id="23" dur="83" tmFilter="0, 0; 0.125,0.2665; 0.25,0.4; 0.375,0.465; 0.5,0.5;  0.625,0.535; 0.75,0.6; 0.875,0.7335; 1,1">
                                              <p:stCondLst>
                                                <p:cond delay="331"/>
                                              </p:stCondLst>
                                            </p:cTn>
                                            <p:tgtEl>
                                              <p:spTgt spid="30"/>
                                            </p:tgtEl>
                                            <p:attrNameLst>
                                              <p:attrName>ppt_y</p:attrName>
                                            </p:attrNameLst>
                                          </p:cBhvr>
                                          <p:tavLst>
                                            <p:tav tm="0" fmla="#ppt_y-sin(pi*$)/27">
                                              <p:val>
                                                <p:fltVal val="0"/>
                                              </p:val>
                                            </p:tav>
                                            <p:tav tm="100000">
                                              <p:val>
                                                <p:fltVal val="1"/>
                                              </p:val>
                                            </p:tav>
                                          </p:tavLst>
                                        </p:anim>
                                        <p:anim calcmode="lin" valueType="num">
                                          <p:cBhvr>
                                            <p:cTn id="24" dur="41" tmFilter="0, 0; 0.125,0.2665; 0.25,0.4; 0.375,0.465; 0.5,0.5;  0.625,0.535; 0.75,0.6; 0.875,0.7335; 1,1">
                                              <p:stCondLst>
                                                <p:cond delay="414"/>
                                              </p:stCondLst>
                                            </p:cTn>
                                            <p:tgtEl>
                                              <p:spTgt spid="30"/>
                                            </p:tgtEl>
                                            <p:attrNameLst>
                                              <p:attrName>ppt_y</p:attrName>
                                            </p:attrNameLst>
                                          </p:cBhvr>
                                          <p:tavLst>
                                            <p:tav tm="0" fmla="#ppt_y-sin(pi*$)/81">
                                              <p:val>
                                                <p:fltVal val="0"/>
                                              </p:val>
                                            </p:tav>
                                            <p:tav tm="100000">
                                              <p:val>
                                                <p:fltVal val="1"/>
                                              </p:val>
                                            </p:tav>
                                          </p:tavLst>
                                        </p:anim>
                                        <p:animScale>
                                          <p:cBhvr>
                                            <p:cTn id="25" dur="7">
                                              <p:stCondLst>
                                                <p:cond delay="162"/>
                                              </p:stCondLst>
                                            </p:cTn>
                                            <p:tgtEl>
                                              <p:spTgt spid="30"/>
                                            </p:tgtEl>
                                          </p:cBhvr>
                                          <p:to x="100000" y="60000"/>
                                        </p:animScale>
                                        <p:animScale>
                                          <p:cBhvr>
                                            <p:cTn id="26" dur="41" decel="50000">
                                              <p:stCondLst>
                                                <p:cond delay="169"/>
                                              </p:stCondLst>
                                            </p:cTn>
                                            <p:tgtEl>
                                              <p:spTgt spid="30"/>
                                            </p:tgtEl>
                                          </p:cBhvr>
                                          <p:to x="100000" y="100000"/>
                                        </p:animScale>
                                        <p:animScale>
                                          <p:cBhvr>
                                            <p:cTn id="27" dur="7">
                                              <p:stCondLst>
                                                <p:cond delay="328"/>
                                              </p:stCondLst>
                                            </p:cTn>
                                            <p:tgtEl>
                                              <p:spTgt spid="30"/>
                                            </p:tgtEl>
                                          </p:cBhvr>
                                          <p:to x="100000" y="80000"/>
                                        </p:animScale>
                                        <p:animScale>
                                          <p:cBhvr>
                                            <p:cTn id="28" dur="41" decel="50000">
                                              <p:stCondLst>
                                                <p:cond delay="335"/>
                                              </p:stCondLst>
                                            </p:cTn>
                                            <p:tgtEl>
                                              <p:spTgt spid="30"/>
                                            </p:tgtEl>
                                          </p:cBhvr>
                                          <p:to x="100000" y="100000"/>
                                        </p:animScale>
                                        <p:animScale>
                                          <p:cBhvr>
                                            <p:cTn id="29" dur="7">
                                              <p:stCondLst>
                                                <p:cond delay="410"/>
                                              </p:stCondLst>
                                            </p:cTn>
                                            <p:tgtEl>
                                              <p:spTgt spid="30"/>
                                            </p:tgtEl>
                                          </p:cBhvr>
                                          <p:to x="100000" y="90000"/>
                                        </p:animScale>
                                        <p:animScale>
                                          <p:cBhvr>
                                            <p:cTn id="30" dur="41" decel="50000">
                                              <p:stCondLst>
                                                <p:cond delay="417"/>
                                              </p:stCondLst>
                                            </p:cTn>
                                            <p:tgtEl>
                                              <p:spTgt spid="30"/>
                                            </p:tgtEl>
                                          </p:cBhvr>
                                          <p:to x="100000" y="100000"/>
                                        </p:animScale>
                                        <p:animScale>
                                          <p:cBhvr>
                                            <p:cTn id="31" dur="7">
                                              <p:stCondLst>
                                                <p:cond delay="452"/>
                                              </p:stCondLst>
                                            </p:cTn>
                                            <p:tgtEl>
                                              <p:spTgt spid="30"/>
                                            </p:tgtEl>
                                          </p:cBhvr>
                                          <p:to x="100000" y="95000"/>
                                        </p:animScale>
                                        <p:animScale>
                                          <p:cBhvr>
                                            <p:cTn id="32" dur="41" decel="50000">
                                              <p:stCondLst>
                                                <p:cond delay="459"/>
                                              </p:stCondLst>
                                            </p:cTn>
                                            <p:tgtEl>
                                              <p:spTgt spid="30"/>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xit" presetSubtype="0" fill="hold" nodeType="clickEffect">
                                      <p:stCondLst>
                                        <p:cond delay="0"/>
                                      </p:stCondLst>
                                      <p:childTnLst>
                                        <p:animEffect transition="out" filter="fade">
                                          <p:cBhvr>
                                            <p:cTn id="36" dur="500"/>
                                            <p:tgtEl>
                                              <p:spTgt spid="27"/>
                                            </p:tgtEl>
                                          </p:cBhvr>
                                        </p:animEffect>
                                        <p:anim calcmode="lin" valueType="num">
                                          <p:cBhvr>
                                            <p:cTn id="37" dur="500"/>
                                            <p:tgtEl>
                                              <p:spTgt spid="27"/>
                                            </p:tgtEl>
                                            <p:attrNameLst>
                                              <p:attrName>ppt_x</p:attrName>
                                            </p:attrNameLst>
                                          </p:cBhvr>
                                          <p:tavLst>
                                            <p:tav tm="0">
                                              <p:val>
                                                <p:strVal val="ppt_x"/>
                                              </p:val>
                                            </p:tav>
                                            <p:tav tm="100000">
                                              <p:val>
                                                <p:strVal val="ppt_x"/>
                                              </p:val>
                                            </p:tav>
                                          </p:tavLst>
                                        </p:anim>
                                        <p:anim calcmode="lin" valueType="num">
                                          <p:cBhvr>
                                            <p:cTn id="38" dur="500"/>
                                            <p:tgtEl>
                                              <p:spTgt spid="27"/>
                                            </p:tgtEl>
                                            <p:attrNameLst>
                                              <p:attrName>ppt_y</p:attrName>
                                            </p:attrNameLst>
                                          </p:cBhvr>
                                          <p:tavLst>
                                            <p:tav tm="0">
                                              <p:val>
                                                <p:strVal val="ppt_y"/>
                                              </p:val>
                                            </p:tav>
                                            <p:tav tm="100000">
                                              <p:val>
                                                <p:strVal val="ppt_y+.1"/>
                                              </p:val>
                                            </p:tav>
                                          </p:tavLst>
                                        </p:anim>
                                        <p:set>
                                          <p:cBhvr>
                                            <p:cTn id="39" dur="1" fill="hold">
                                              <p:stCondLst>
                                                <p:cond delay="499"/>
                                              </p:stCondLst>
                                            </p:cTn>
                                            <p:tgtEl>
                                              <p:spTgt spid="27"/>
                                            </p:tgtEl>
                                            <p:attrNameLst>
                                              <p:attrName>style.visibility</p:attrName>
                                            </p:attrNameLst>
                                          </p:cBhvr>
                                          <p:to>
                                            <p:strVal val="hidden"/>
                                          </p:to>
                                        </p:set>
                                      </p:childTnLst>
                                    </p:cTn>
                                  </p:par>
                                  <p:par>
                                    <p:cTn id="40" presetID="42" presetClass="exit" presetSubtype="0" fill="hold" nodeType="withEffect">
                                      <p:stCondLst>
                                        <p:cond delay="0"/>
                                      </p:stCondLst>
                                      <p:childTnLst>
                                        <p:animEffect transition="out" filter="fade">
                                          <p:cBhvr>
                                            <p:cTn id="41" dur="500"/>
                                            <p:tgtEl>
                                              <p:spTgt spid="24"/>
                                            </p:tgtEl>
                                          </p:cBhvr>
                                        </p:animEffect>
                                        <p:anim calcmode="lin" valueType="num">
                                          <p:cBhvr>
                                            <p:cTn id="42" dur="500"/>
                                            <p:tgtEl>
                                              <p:spTgt spid="24"/>
                                            </p:tgtEl>
                                            <p:attrNameLst>
                                              <p:attrName>ppt_x</p:attrName>
                                            </p:attrNameLst>
                                          </p:cBhvr>
                                          <p:tavLst>
                                            <p:tav tm="0">
                                              <p:val>
                                                <p:strVal val="ppt_x"/>
                                              </p:val>
                                            </p:tav>
                                            <p:tav tm="100000">
                                              <p:val>
                                                <p:strVal val="ppt_x"/>
                                              </p:val>
                                            </p:tav>
                                          </p:tavLst>
                                        </p:anim>
                                        <p:anim calcmode="lin" valueType="num">
                                          <p:cBhvr>
                                            <p:cTn id="43" dur="500"/>
                                            <p:tgtEl>
                                              <p:spTgt spid="24"/>
                                            </p:tgtEl>
                                            <p:attrNameLst>
                                              <p:attrName>ppt_y</p:attrName>
                                            </p:attrNameLst>
                                          </p:cBhvr>
                                          <p:tavLst>
                                            <p:tav tm="0">
                                              <p:val>
                                                <p:strVal val="ppt_y"/>
                                              </p:val>
                                            </p:tav>
                                            <p:tav tm="100000">
                                              <p:val>
                                                <p:strVal val="ppt_y+.1"/>
                                              </p:val>
                                            </p:tav>
                                          </p:tavLst>
                                        </p:anim>
                                        <p:set>
                                          <p:cBhvr>
                                            <p:cTn id="44" dur="1" fill="hold">
                                              <p:stCondLst>
                                                <p:cond delay="499"/>
                                              </p:stCondLst>
                                            </p:cTn>
                                            <p:tgtEl>
                                              <p:spTgt spid="24"/>
                                            </p:tgtEl>
                                            <p:attrNameLst>
                                              <p:attrName>style.visibility</p:attrName>
                                            </p:attrNameLst>
                                          </p:cBhvr>
                                          <p:to>
                                            <p:strVal val="hidden"/>
                                          </p:to>
                                        </p:set>
                                      </p:childTnLst>
                                    </p:cTn>
                                  </p:par>
                                  <p:par>
                                    <p:cTn id="45" presetID="42" presetClass="exit" presetSubtype="0" fill="hold" nodeType="withEffect">
                                      <p:stCondLst>
                                        <p:cond delay="0"/>
                                      </p:stCondLst>
                                      <p:childTnLst>
                                        <p:animEffect transition="out" filter="fade">
                                          <p:cBhvr>
                                            <p:cTn id="46" dur="500"/>
                                            <p:tgtEl>
                                              <p:spTgt spid="21"/>
                                            </p:tgtEl>
                                          </p:cBhvr>
                                        </p:animEffect>
                                        <p:anim calcmode="lin" valueType="num">
                                          <p:cBhvr>
                                            <p:cTn id="47" dur="500"/>
                                            <p:tgtEl>
                                              <p:spTgt spid="21"/>
                                            </p:tgtEl>
                                            <p:attrNameLst>
                                              <p:attrName>ppt_x</p:attrName>
                                            </p:attrNameLst>
                                          </p:cBhvr>
                                          <p:tavLst>
                                            <p:tav tm="0">
                                              <p:val>
                                                <p:strVal val="ppt_x"/>
                                              </p:val>
                                            </p:tav>
                                            <p:tav tm="100000">
                                              <p:val>
                                                <p:strVal val="ppt_x"/>
                                              </p:val>
                                            </p:tav>
                                          </p:tavLst>
                                        </p:anim>
                                        <p:anim calcmode="lin" valueType="num">
                                          <p:cBhvr>
                                            <p:cTn id="48" dur="500"/>
                                            <p:tgtEl>
                                              <p:spTgt spid="21"/>
                                            </p:tgtEl>
                                            <p:attrNameLst>
                                              <p:attrName>ppt_y</p:attrName>
                                            </p:attrNameLst>
                                          </p:cBhvr>
                                          <p:tavLst>
                                            <p:tav tm="0">
                                              <p:val>
                                                <p:strVal val="ppt_y"/>
                                              </p:val>
                                            </p:tav>
                                            <p:tav tm="100000">
                                              <p:val>
                                                <p:strVal val="ppt_y+.1"/>
                                              </p:val>
                                            </p:tav>
                                          </p:tavLst>
                                        </p:anim>
                                        <p:set>
                                          <p:cBhvr>
                                            <p:cTn id="49" dur="1" fill="hold">
                                              <p:stCondLst>
                                                <p:cond delay="499"/>
                                              </p:stCondLst>
                                            </p:cTn>
                                            <p:tgtEl>
                                              <p:spTgt spid="21"/>
                                            </p:tgtEl>
                                            <p:attrNameLst>
                                              <p:attrName>style.visibility</p:attrName>
                                            </p:attrNameLst>
                                          </p:cBhvr>
                                          <p:to>
                                            <p:strVal val="hidden"/>
                                          </p:to>
                                        </p:set>
                                      </p:childTnLst>
                                    </p:cTn>
                                  </p:par>
                                  <p:par>
                                    <p:cTn id="50" presetID="42" presetClass="exit" presetSubtype="0" fill="hold" nodeType="withEffect">
                                      <p:stCondLst>
                                        <p:cond delay="0"/>
                                      </p:stCondLst>
                                      <p:childTnLst>
                                        <p:animEffect transition="out" filter="fade">
                                          <p:cBhvr>
                                            <p:cTn id="51" dur="500"/>
                                            <p:tgtEl>
                                              <p:spTgt spid="30"/>
                                            </p:tgtEl>
                                          </p:cBhvr>
                                        </p:animEffect>
                                        <p:anim calcmode="lin" valueType="num">
                                          <p:cBhvr>
                                            <p:cTn id="52" dur="500"/>
                                            <p:tgtEl>
                                              <p:spTgt spid="30"/>
                                            </p:tgtEl>
                                            <p:attrNameLst>
                                              <p:attrName>ppt_x</p:attrName>
                                            </p:attrNameLst>
                                          </p:cBhvr>
                                          <p:tavLst>
                                            <p:tav tm="0">
                                              <p:val>
                                                <p:strVal val="ppt_x"/>
                                              </p:val>
                                            </p:tav>
                                            <p:tav tm="100000">
                                              <p:val>
                                                <p:strVal val="ppt_x"/>
                                              </p:val>
                                            </p:tav>
                                          </p:tavLst>
                                        </p:anim>
                                        <p:anim calcmode="lin" valueType="num">
                                          <p:cBhvr>
                                            <p:cTn id="53" dur="500"/>
                                            <p:tgtEl>
                                              <p:spTgt spid="30"/>
                                            </p:tgtEl>
                                            <p:attrNameLst>
                                              <p:attrName>ppt_y</p:attrName>
                                            </p:attrNameLst>
                                          </p:cBhvr>
                                          <p:tavLst>
                                            <p:tav tm="0">
                                              <p:val>
                                                <p:strVal val="ppt_y"/>
                                              </p:val>
                                            </p:tav>
                                            <p:tav tm="100000">
                                              <p:val>
                                                <p:strVal val="ppt_y+.1"/>
                                              </p:val>
                                            </p:tav>
                                          </p:tavLst>
                                        </p:anim>
                                        <p:set>
                                          <p:cBhvr>
                                            <p:cTn id="54" dur="1" fill="hold">
                                              <p:stCondLst>
                                                <p:cond delay="499"/>
                                              </p:stCondLst>
                                            </p:cTn>
                                            <p:tgtEl>
                                              <p:spTgt spid="30"/>
                                            </p:tgtEl>
                                            <p:attrNameLst>
                                              <p:attrName>style.visibility</p:attrName>
                                            </p:attrNameLst>
                                          </p:cBhvr>
                                          <p:to>
                                            <p:strVal val="hidden"/>
                                          </p:to>
                                        </p:set>
                                      </p:childTnLst>
                                    </p:cTn>
                                  </p:par>
                                  <p:par>
                                    <p:cTn id="55" presetID="42" presetClass="exit" presetSubtype="0" fill="hold" nodeType="withEffect">
                                      <p:stCondLst>
                                        <p:cond delay="0"/>
                                      </p:stCondLst>
                                      <p:childTnLst>
                                        <p:animEffect transition="out" filter="fade">
                                          <p:cBhvr>
                                            <p:cTn id="56" dur="500"/>
                                            <p:tgtEl>
                                              <p:spTgt spid="11"/>
                                            </p:tgtEl>
                                          </p:cBhvr>
                                        </p:animEffect>
                                        <p:anim calcmode="lin" valueType="num">
                                          <p:cBhvr>
                                            <p:cTn id="57" dur="500"/>
                                            <p:tgtEl>
                                              <p:spTgt spid="11"/>
                                            </p:tgtEl>
                                            <p:attrNameLst>
                                              <p:attrName>ppt_x</p:attrName>
                                            </p:attrNameLst>
                                          </p:cBhvr>
                                          <p:tavLst>
                                            <p:tav tm="0">
                                              <p:val>
                                                <p:strVal val="ppt_x"/>
                                              </p:val>
                                            </p:tav>
                                            <p:tav tm="100000">
                                              <p:val>
                                                <p:strVal val="ppt_x"/>
                                              </p:val>
                                            </p:tav>
                                          </p:tavLst>
                                        </p:anim>
                                        <p:anim calcmode="lin" valueType="num">
                                          <p:cBhvr>
                                            <p:cTn id="58" dur="500"/>
                                            <p:tgtEl>
                                              <p:spTgt spid="11"/>
                                            </p:tgtEl>
                                            <p:attrNameLst>
                                              <p:attrName>ppt_y</p:attrName>
                                            </p:attrNameLst>
                                          </p:cBhvr>
                                          <p:tavLst>
                                            <p:tav tm="0">
                                              <p:val>
                                                <p:strVal val="ppt_y"/>
                                              </p:val>
                                            </p:tav>
                                            <p:tav tm="100000">
                                              <p:val>
                                                <p:strVal val="ppt_y+.1"/>
                                              </p:val>
                                            </p:tav>
                                          </p:tavLst>
                                        </p:anim>
                                        <p:set>
                                          <p:cBhvr>
                                            <p:cTn id="59" dur="1" fill="hold">
                                              <p:stCondLst>
                                                <p:cond delay="499"/>
                                              </p:stCondLst>
                                            </p:cTn>
                                            <p:tgtEl>
                                              <p:spTgt spid="11"/>
                                            </p:tgtEl>
                                            <p:attrNameLst>
                                              <p:attrName>style.visibility</p:attrName>
                                            </p:attrNameLst>
                                          </p:cBhvr>
                                          <p:to>
                                            <p:strVal val="hidden"/>
                                          </p:to>
                                        </p:set>
                                      </p:childTnLst>
                                    </p:cTn>
                                  </p:par>
                                  <p:par>
                                    <p:cTn id="60" presetID="42" presetClass="exit" presetSubtype="0" fill="hold" nodeType="withEffect">
                                      <p:stCondLst>
                                        <p:cond delay="0"/>
                                      </p:stCondLst>
                                      <p:childTnLst>
                                        <p:animEffect transition="out" filter="fade">
                                          <p:cBhvr>
                                            <p:cTn id="61" dur="500"/>
                                            <p:tgtEl>
                                              <p:spTgt spid="3074"/>
                                            </p:tgtEl>
                                          </p:cBhvr>
                                        </p:animEffect>
                                        <p:anim calcmode="lin" valueType="num">
                                          <p:cBhvr>
                                            <p:cTn id="62" dur="500"/>
                                            <p:tgtEl>
                                              <p:spTgt spid="3074"/>
                                            </p:tgtEl>
                                            <p:attrNameLst>
                                              <p:attrName>ppt_x</p:attrName>
                                            </p:attrNameLst>
                                          </p:cBhvr>
                                          <p:tavLst>
                                            <p:tav tm="0">
                                              <p:val>
                                                <p:strVal val="ppt_x"/>
                                              </p:val>
                                            </p:tav>
                                            <p:tav tm="100000">
                                              <p:val>
                                                <p:strVal val="ppt_x"/>
                                              </p:val>
                                            </p:tav>
                                          </p:tavLst>
                                        </p:anim>
                                        <p:anim calcmode="lin" valueType="num">
                                          <p:cBhvr>
                                            <p:cTn id="63" dur="500"/>
                                            <p:tgtEl>
                                              <p:spTgt spid="3074"/>
                                            </p:tgtEl>
                                            <p:attrNameLst>
                                              <p:attrName>ppt_y</p:attrName>
                                            </p:attrNameLst>
                                          </p:cBhvr>
                                          <p:tavLst>
                                            <p:tav tm="0">
                                              <p:val>
                                                <p:strVal val="ppt_y"/>
                                              </p:val>
                                            </p:tav>
                                            <p:tav tm="100000">
                                              <p:val>
                                                <p:strVal val="ppt_y+.1"/>
                                              </p:val>
                                            </p:tav>
                                          </p:tavLst>
                                        </p:anim>
                                        <p:set>
                                          <p:cBhvr>
                                            <p:cTn id="64" dur="1" fill="hold">
                                              <p:stCondLst>
                                                <p:cond delay="499"/>
                                              </p:stCondLst>
                                            </p:cTn>
                                            <p:tgtEl>
                                              <p:spTgt spid="3074"/>
                                            </p:tgtEl>
                                            <p:attrNameLst>
                                              <p:attrName>style.visibility</p:attrName>
                                            </p:attrNameLst>
                                          </p:cBhvr>
                                          <p:to>
                                            <p:strVal val="hidden"/>
                                          </p:to>
                                        </p:set>
                                      </p:childTnLst>
                                    </p:cTn>
                                  </p:par>
                                  <p:par>
                                    <p:cTn id="65" presetID="42" presetClass="exit" presetSubtype="0" fill="hold" nodeType="withEffect">
                                      <p:stCondLst>
                                        <p:cond delay="0"/>
                                      </p:stCondLst>
                                      <p:childTnLst>
                                        <p:animEffect transition="out" filter="fade">
                                          <p:cBhvr>
                                            <p:cTn id="66" dur="500"/>
                                            <p:tgtEl>
                                              <p:spTgt spid="5"/>
                                            </p:tgtEl>
                                          </p:cBhvr>
                                        </p:animEffect>
                                        <p:anim calcmode="lin" valueType="num">
                                          <p:cBhvr>
                                            <p:cTn id="67" dur="500"/>
                                            <p:tgtEl>
                                              <p:spTgt spid="5"/>
                                            </p:tgtEl>
                                            <p:attrNameLst>
                                              <p:attrName>ppt_x</p:attrName>
                                            </p:attrNameLst>
                                          </p:cBhvr>
                                          <p:tavLst>
                                            <p:tav tm="0">
                                              <p:val>
                                                <p:strVal val="ppt_x"/>
                                              </p:val>
                                            </p:tav>
                                            <p:tav tm="100000">
                                              <p:val>
                                                <p:strVal val="ppt_x"/>
                                              </p:val>
                                            </p:tav>
                                          </p:tavLst>
                                        </p:anim>
                                        <p:anim calcmode="lin" valueType="num">
                                          <p:cBhvr>
                                            <p:cTn id="68" dur="500"/>
                                            <p:tgtEl>
                                              <p:spTgt spid="5"/>
                                            </p:tgtEl>
                                            <p:attrNameLst>
                                              <p:attrName>ppt_y</p:attrName>
                                            </p:attrNameLst>
                                          </p:cBhvr>
                                          <p:tavLst>
                                            <p:tav tm="0">
                                              <p:val>
                                                <p:strVal val="ppt_y"/>
                                              </p:val>
                                            </p:tav>
                                            <p:tav tm="100000">
                                              <p:val>
                                                <p:strVal val="ppt_y+.1"/>
                                              </p:val>
                                            </p:tav>
                                          </p:tavLst>
                                        </p:anim>
                                        <p:set>
                                          <p:cBhvr>
                                            <p:cTn id="69" dur="1" fill="hold">
                                              <p:stCondLst>
                                                <p:cond delay="499"/>
                                              </p:stCondLst>
                                            </p:cTn>
                                            <p:tgtEl>
                                              <p:spTgt spid="5"/>
                                            </p:tgtEl>
                                            <p:attrNameLst>
                                              <p:attrName>style.visibility</p:attrName>
                                            </p:attrNameLst>
                                          </p:cBhvr>
                                          <p:to>
                                            <p:strVal val="hidden"/>
                                          </p:to>
                                        </p:set>
                                      </p:childTnLst>
                                    </p:cTn>
                                  </p:par>
                                  <p:par>
                                    <p:cTn id="70" presetID="42" presetClass="exit" presetSubtype="0" fill="hold" grpId="0" nodeType="withEffect">
                                      <p:stCondLst>
                                        <p:cond delay="0"/>
                                      </p:stCondLst>
                                      <p:childTnLst>
                                        <p:animEffect transition="out" filter="fade">
                                          <p:cBhvr>
                                            <p:cTn id="71" dur="500"/>
                                            <p:tgtEl>
                                              <p:spTgt spid="31"/>
                                            </p:tgtEl>
                                          </p:cBhvr>
                                        </p:animEffect>
                                        <p:anim calcmode="lin" valueType="num">
                                          <p:cBhvr>
                                            <p:cTn id="72" dur="500"/>
                                            <p:tgtEl>
                                              <p:spTgt spid="31"/>
                                            </p:tgtEl>
                                            <p:attrNameLst>
                                              <p:attrName>ppt_x</p:attrName>
                                            </p:attrNameLst>
                                          </p:cBhvr>
                                          <p:tavLst>
                                            <p:tav tm="0">
                                              <p:val>
                                                <p:strVal val="ppt_x"/>
                                              </p:val>
                                            </p:tav>
                                            <p:tav tm="100000">
                                              <p:val>
                                                <p:strVal val="ppt_x"/>
                                              </p:val>
                                            </p:tav>
                                          </p:tavLst>
                                        </p:anim>
                                        <p:anim calcmode="lin" valueType="num">
                                          <p:cBhvr>
                                            <p:cTn id="73" dur="500"/>
                                            <p:tgtEl>
                                              <p:spTgt spid="31"/>
                                            </p:tgtEl>
                                            <p:attrNameLst>
                                              <p:attrName>ppt_y</p:attrName>
                                            </p:attrNameLst>
                                          </p:cBhvr>
                                          <p:tavLst>
                                            <p:tav tm="0">
                                              <p:val>
                                                <p:strVal val="ppt_y"/>
                                              </p:val>
                                            </p:tav>
                                            <p:tav tm="100000">
                                              <p:val>
                                                <p:strVal val="ppt_y+.1"/>
                                              </p:val>
                                            </p:tav>
                                          </p:tavLst>
                                        </p:anim>
                                        <p:set>
                                          <p:cBhvr>
                                            <p:cTn id="74" dur="1" fill="hold">
                                              <p:stCondLst>
                                                <p:cond delay="499"/>
                                              </p:stCondLst>
                                            </p:cTn>
                                            <p:tgtEl>
                                              <p:spTgt spid="31"/>
                                            </p:tgtEl>
                                            <p:attrNameLst>
                                              <p:attrName>style.visibility</p:attrName>
                                            </p:attrNameLst>
                                          </p:cBhvr>
                                          <p:to>
                                            <p:strVal val="hidden"/>
                                          </p:to>
                                        </p:set>
                                      </p:childTnLst>
                                    </p:cTn>
                                  </p:par>
                                  <p:par>
                                    <p:cTn id="75" presetID="42" presetClass="exit" presetSubtype="0" fill="hold" grpId="0" nodeType="withEffect">
                                      <p:stCondLst>
                                        <p:cond delay="0"/>
                                      </p:stCondLst>
                                      <p:childTnLst>
                                        <p:animEffect transition="out" filter="fade">
                                          <p:cBhvr>
                                            <p:cTn id="76" dur="500"/>
                                            <p:tgtEl>
                                              <p:spTgt spid="3072"/>
                                            </p:tgtEl>
                                          </p:cBhvr>
                                        </p:animEffect>
                                        <p:anim calcmode="lin" valueType="num">
                                          <p:cBhvr>
                                            <p:cTn id="77" dur="500"/>
                                            <p:tgtEl>
                                              <p:spTgt spid="3072"/>
                                            </p:tgtEl>
                                            <p:attrNameLst>
                                              <p:attrName>ppt_x</p:attrName>
                                            </p:attrNameLst>
                                          </p:cBhvr>
                                          <p:tavLst>
                                            <p:tav tm="0">
                                              <p:val>
                                                <p:strVal val="ppt_x"/>
                                              </p:val>
                                            </p:tav>
                                            <p:tav tm="100000">
                                              <p:val>
                                                <p:strVal val="ppt_x"/>
                                              </p:val>
                                            </p:tav>
                                          </p:tavLst>
                                        </p:anim>
                                        <p:anim calcmode="lin" valueType="num">
                                          <p:cBhvr>
                                            <p:cTn id="78" dur="500"/>
                                            <p:tgtEl>
                                              <p:spTgt spid="3072"/>
                                            </p:tgtEl>
                                            <p:attrNameLst>
                                              <p:attrName>ppt_y</p:attrName>
                                            </p:attrNameLst>
                                          </p:cBhvr>
                                          <p:tavLst>
                                            <p:tav tm="0">
                                              <p:val>
                                                <p:strVal val="ppt_y"/>
                                              </p:val>
                                            </p:tav>
                                            <p:tav tm="100000">
                                              <p:val>
                                                <p:strVal val="ppt_y+.1"/>
                                              </p:val>
                                            </p:tav>
                                          </p:tavLst>
                                        </p:anim>
                                        <p:set>
                                          <p:cBhvr>
                                            <p:cTn id="79" dur="1" fill="hold">
                                              <p:stCondLst>
                                                <p:cond delay="499"/>
                                              </p:stCondLst>
                                            </p:cTn>
                                            <p:tgtEl>
                                              <p:spTgt spid="3072"/>
                                            </p:tgtEl>
                                            <p:attrNameLst>
                                              <p:attrName>style.visibility</p:attrName>
                                            </p:attrNameLst>
                                          </p:cBhvr>
                                          <p:to>
                                            <p:strVal val="hidden"/>
                                          </p:to>
                                        </p:set>
                                      </p:childTnLst>
                                    </p:cTn>
                                  </p:par>
                                  <p:par>
                                    <p:cTn id="80" presetID="42" presetClass="exit" presetSubtype="0" fill="hold" grpId="0" nodeType="withEffect">
                                      <p:stCondLst>
                                        <p:cond delay="0"/>
                                      </p:stCondLst>
                                      <p:childTnLst>
                                        <p:animEffect transition="out" filter="fade">
                                          <p:cBhvr>
                                            <p:cTn id="81" dur="500"/>
                                            <p:tgtEl>
                                              <p:spTgt spid="3073"/>
                                            </p:tgtEl>
                                          </p:cBhvr>
                                        </p:animEffect>
                                        <p:anim calcmode="lin" valueType="num">
                                          <p:cBhvr>
                                            <p:cTn id="82" dur="500"/>
                                            <p:tgtEl>
                                              <p:spTgt spid="3073"/>
                                            </p:tgtEl>
                                            <p:attrNameLst>
                                              <p:attrName>ppt_x</p:attrName>
                                            </p:attrNameLst>
                                          </p:cBhvr>
                                          <p:tavLst>
                                            <p:tav tm="0">
                                              <p:val>
                                                <p:strVal val="ppt_x"/>
                                              </p:val>
                                            </p:tav>
                                            <p:tav tm="100000">
                                              <p:val>
                                                <p:strVal val="ppt_x"/>
                                              </p:val>
                                            </p:tav>
                                          </p:tavLst>
                                        </p:anim>
                                        <p:anim calcmode="lin" valueType="num">
                                          <p:cBhvr>
                                            <p:cTn id="83" dur="500"/>
                                            <p:tgtEl>
                                              <p:spTgt spid="3073"/>
                                            </p:tgtEl>
                                            <p:attrNameLst>
                                              <p:attrName>ppt_y</p:attrName>
                                            </p:attrNameLst>
                                          </p:cBhvr>
                                          <p:tavLst>
                                            <p:tav tm="0">
                                              <p:val>
                                                <p:strVal val="ppt_y"/>
                                              </p:val>
                                            </p:tav>
                                            <p:tav tm="100000">
                                              <p:val>
                                                <p:strVal val="ppt_y+.1"/>
                                              </p:val>
                                            </p:tav>
                                          </p:tavLst>
                                        </p:anim>
                                        <p:set>
                                          <p:cBhvr>
                                            <p:cTn id="84" dur="1" fill="hold">
                                              <p:stCondLst>
                                                <p:cond delay="499"/>
                                              </p:stCondLst>
                                            </p:cTn>
                                            <p:tgtEl>
                                              <p:spTgt spid="3073"/>
                                            </p:tgtEl>
                                            <p:attrNameLst>
                                              <p:attrName>style.visibility</p:attrName>
                                            </p:attrNameLst>
                                          </p:cBhvr>
                                          <p:to>
                                            <p:strVal val="hidden"/>
                                          </p:to>
                                        </p:set>
                                      </p:childTnLst>
                                    </p:cTn>
                                  </p:par>
                                  <p:par>
                                    <p:cTn id="85" presetID="42" presetClass="entr" presetSubtype="0" fill="hold" nodeType="withEffect">
                                      <p:stCondLst>
                                        <p:cond delay="0"/>
                                      </p:stCondLst>
                                      <p:childTnLst>
                                        <p:set>
                                          <p:cBhvr>
                                            <p:cTn id="86" dur="1" fill="hold">
                                              <p:stCondLst>
                                                <p:cond delay="0"/>
                                              </p:stCondLst>
                                            </p:cTn>
                                            <p:tgtEl>
                                              <p:spTgt spid="2"/>
                                            </p:tgtEl>
                                            <p:attrNameLst>
                                              <p:attrName>style.visibility</p:attrName>
                                            </p:attrNameLst>
                                          </p:cBhvr>
                                          <p:to>
                                            <p:strVal val="visible"/>
                                          </p:to>
                                        </p:set>
                                        <p:animEffect transition="in" filter="fade">
                                          <p:cBhvr>
                                            <p:cTn id="87" dur="500"/>
                                            <p:tgtEl>
                                              <p:spTgt spid="2"/>
                                            </p:tgtEl>
                                          </p:cBhvr>
                                        </p:animEffect>
                                        <p:anim calcmode="lin" valueType="num">
                                          <p:cBhvr>
                                            <p:cTn id="88" dur="500" fill="hold"/>
                                            <p:tgtEl>
                                              <p:spTgt spid="2"/>
                                            </p:tgtEl>
                                            <p:attrNameLst>
                                              <p:attrName>ppt_x</p:attrName>
                                            </p:attrNameLst>
                                          </p:cBhvr>
                                          <p:tavLst>
                                            <p:tav tm="0">
                                              <p:val>
                                                <p:strVal val="#ppt_x"/>
                                              </p:val>
                                            </p:tav>
                                            <p:tav tm="100000">
                                              <p:val>
                                                <p:strVal val="#ppt_x"/>
                                              </p:val>
                                            </p:tav>
                                          </p:tavLst>
                                        </p:anim>
                                        <p:anim calcmode="lin" valueType="num">
                                          <p:cBhvr>
                                            <p:cTn id="89" dur="5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072" grpId="0"/>
          <p:bldP spid="3073"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5199"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5-1</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2445203"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系统结构设计</a:t>
            </a:r>
          </a:p>
        </p:txBody>
      </p:sp>
      <p:sp>
        <p:nvSpPr>
          <p:cNvPr id="12" name="矩形 11">
            <a:extLst>
              <a:ext uri="{FF2B5EF4-FFF2-40B4-BE49-F238E27FC236}">
                <a16:creationId xmlns:a16="http://schemas.microsoft.com/office/drawing/2014/main" id="{E095CB18-8052-4BBC-82FC-AF406A798AA2}"/>
              </a:ext>
            </a:extLst>
          </p:cNvPr>
          <p:cNvSpPr/>
          <p:nvPr/>
        </p:nvSpPr>
        <p:spPr>
          <a:xfrm>
            <a:off x="3540504" y="1857829"/>
            <a:ext cx="2445203" cy="418692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3" name="文本框 12">
            <a:extLst>
              <a:ext uri="{FF2B5EF4-FFF2-40B4-BE49-F238E27FC236}">
                <a16:creationId xmlns:a16="http://schemas.microsoft.com/office/drawing/2014/main" id="{82C1A73C-316A-4359-BAAB-ECB79C689C02}"/>
              </a:ext>
            </a:extLst>
          </p:cNvPr>
          <p:cNvSpPr txBox="1"/>
          <p:nvPr/>
        </p:nvSpPr>
        <p:spPr>
          <a:xfrm>
            <a:off x="3498819" y="2394432"/>
            <a:ext cx="2522807" cy="646331"/>
          </a:xfrm>
          <a:prstGeom prst="rect">
            <a:avLst/>
          </a:prstGeom>
          <a:noFill/>
        </p:spPr>
        <p:txBody>
          <a:bodyPr wrap="none" rtlCol="0">
            <a:spAutoFit/>
            <a:scene3d>
              <a:camera prst="orthographicFront"/>
              <a:lightRig rig="threePt" dir="t"/>
            </a:scene3d>
            <a:sp3d contourW="12700"/>
          </a:bodyPr>
          <a:lstStyle/>
          <a:p>
            <a:pPr>
              <a:defRPr/>
            </a:pPr>
            <a:r>
              <a:rPr lang="en-US" altLang="zh-CN" sz="3600" b="1" dirty="0">
                <a:solidFill>
                  <a:prstClr val="black">
                    <a:lumMod val="65000"/>
                    <a:lumOff val="35000"/>
                  </a:prstClr>
                </a:solidFill>
                <a:latin typeface="思源黑体 CN Medium" panose="020B0600000000000000" pitchFamily="34" charset="-122"/>
                <a:ea typeface="思源黑体 CN Normal" panose="020B0400000000000000" pitchFamily="34" charset="-122"/>
              </a:rPr>
              <a:t>Controller</a:t>
            </a:r>
            <a:endParaRPr lang="zh-CN" altLang="en-US" sz="3600" b="1" dirty="0">
              <a:solidFill>
                <a:prstClr val="black">
                  <a:lumMod val="65000"/>
                  <a:lumOff val="35000"/>
                </a:prstClr>
              </a:solidFill>
              <a:latin typeface="思源黑体 CN Medium" panose="020B0600000000000000" pitchFamily="34" charset="-122"/>
              <a:ea typeface="思源黑体 CN Normal" panose="020B0400000000000000" pitchFamily="34" charset="-122"/>
            </a:endParaRPr>
          </a:p>
        </p:txBody>
      </p:sp>
      <p:sp>
        <p:nvSpPr>
          <p:cNvPr id="14" name="矩形 13">
            <a:extLst>
              <a:ext uri="{FF2B5EF4-FFF2-40B4-BE49-F238E27FC236}">
                <a16:creationId xmlns:a16="http://schemas.microsoft.com/office/drawing/2014/main" id="{B4145244-638F-49F2-975C-3E1B35F53DF8}"/>
              </a:ext>
            </a:extLst>
          </p:cNvPr>
          <p:cNvSpPr/>
          <p:nvPr/>
        </p:nvSpPr>
        <p:spPr>
          <a:xfrm>
            <a:off x="6206295" y="1857829"/>
            <a:ext cx="2445203" cy="418692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5" name="文本框 14">
            <a:extLst>
              <a:ext uri="{FF2B5EF4-FFF2-40B4-BE49-F238E27FC236}">
                <a16:creationId xmlns:a16="http://schemas.microsoft.com/office/drawing/2014/main" id="{860DDAAE-0C69-4666-B267-975949C44632}"/>
              </a:ext>
            </a:extLst>
          </p:cNvPr>
          <p:cNvSpPr txBox="1"/>
          <p:nvPr/>
        </p:nvSpPr>
        <p:spPr>
          <a:xfrm>
            <a:off x="6802226" y="2394432"/>
            <a:ext cx="1313180" cy="646331"/>
          </a:xfrm>
          <a:prstGeom prst="rect">
            <a:avLst/>
          </a:prstGeom>
          <a:noFill/>
        </p:spPr>
        <p:txBody>
          <a:bodyPr wrap="none" rtlCol="0">
            <a:spAutoFit/>
            <a:scene3d>
              <a:camera prst="orthographicFront"/>
              <a:lightRig rig="threePt" dir="t"/>
            </a:scene3d>
            <a:sp3d contourW="12700"/>
          </a:bodyPr>
          <a:lstStyle/>
          <a:p>
            <a:pPr>
              <a:defRPr/>
            </a:pPr>
            <a:r>
              <a:rPr lang="en-US" altLang="zh-CN" sz="3600" b="1" dirty="0">
                <a:solidFill>
                  <a:prstClr val="black">
                    <a:lumMod val="65000"/>
                    <a:lumOff val="35000"/>
                  </a:prstClr>
                </a:solidFill>
                <a:latin typeface="思源黑体 CN Medium" panose="020B0600000000000000" pitchFamily="34" charset="-122"/>
                <a:ea typeface="思源黑体 CN Normal" panose="020B0400000000000000" pitchFamily="34" charset="-122"/>
              </a:rPr>
              <a:t>View</a:t>
            </a:r>
            <a:endParaRPr lang="zh-CN" altLang="en-US" sz="3600" b="1" dirty="0">
              <a:solidFill>
                <a:prstClr val="black">
                  <a:lumMod val="65000"/>
                  <a:lumOff val="35000"/>
                </a:prstClr>
              </a:solidFill>
              <a:latin typeface="思源黑体 CN Medium" panose="020B0600000000000000" pitchFamily="34" charset="-122"/>
              <a:ea typeface="思源黑体 CN Normal" panose="020B0400000000000000" pitchFamily="34" charset="-122"/>
            </a:endParaRPr>
          </a:p>
        </p:txBody>
      </p:sp>
      <p:sp>
        <p:nvSpPr>
          <p:cNvPr id="16" name="矩形 15">
            <a:extLst>
              <a:ext uri="{FF2B5EF4-FFF2-40B4-BE49-F238E27FC236}">
                <a16:creationId xmlns:a16="http://schemas.microsoft.com/office/drawing/2014/main" id="{2AC0350E-58CC-45F7-8C31-B0DF2074A049}"/>
              </a:ext>
            </a:extLst>
          </p:cNvPr>
          <p:cNvSpPr/>
          <p:nvPr/>
        </p:nvSpPr>
        <p:spPr>
          <a:xfrm>
            <a:off x="8872085" y="1857829"/>
            <a:ext cx="2445203" cy="418692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7" name="文本框 16">
            <a:extLst>
              <a:ext uri="{FF2B5EF4-FFF2-40B4-BE49-F238E27FC236}">
                <a16:creationId xmlns:a16="http://schemas.microsoft.com/office/drawing/2014/main" id="{0D1516E0-B6A2-43FF-9DB3-85AADF334079}"/>
              </a:ext>
            </a:extLst>
          </p:cNvPr>
          <p:cNvSpPr txBox="1"/>
          <p:nvPr/>
        </p:nvSpPr>
        <p:spPr>
          <a:xfrm>
            <a:off x="9252171" y="2394432"/>
            <a:ext cx="1673856" cy="646331"/>
          </a:xfrm>
          <a:prstGeom prst="rect">
            <a:avLst/>
          </a:prstGeom>
          <a:noFill/>
        </p:spPr>
        <p:txBody>
          <a:bodyPr wrap="none" rtlCol="0">
            <a:spAutoFit/>
            <a:scene3d>
              <a:camera prst="orthographicFront"/>
              <a:lightRig rig="threePt" dir="t"/>
            </a:scene3d>
            <a:sp3d contourW="12700"/>
          </a:bodyPr>
          <a:lstStyle/>
          <a:p>
            <a:pPr>
              <a:defRPr/>
            </a:pPr>
            <a:r>
              <a:rPr lang="en-US" altLang="zh-CN" sz="3600" b="1" dirty="0">
                <a:solidFill>
                  <a:prstClr val="black">
                    <a:lumMod val="65000"/>
                    <a:lumOff val="35000"/>
                  </a:prstClr>
                </a:solidFill>
                <a:latin typeface="思源黑体 CN Medium" panose="020B0600000000000000" pitchFamily="34" charset="-122"/>
                <a:ea typeface="思源黑体 CN Normal" panose="020B0400000000000000" pitchFamily="34" charset="-122"/>
              </a:rPr>
              <a:t>Model</a:t>
            </a:r>
            <a:endParaRPr lang="zh-CN" altLang="en-US" sz="3600" b="1" dirty="0">
              <a:solidFill>
                <a:prstClr val="black">
                  <a:lumMod val="65000"/>
                  <a:lumOff val="35000"/>
                </a:prstClr>
              </a:solidFill>
              <a:latin typeface="思源黑体 CN Medium" panose="020B0600000000000000" pitchFamily="34" charset="-122"/>
              <a:ea typeface="思源黑体 CN Normal" panose="020B0400000000000000" pitchFamily="34" charset="-122"/>
            </a:endParaRPr>
          </a:p>
        </p:txBody>
      </p:sp>
      <p:grpSp>
        <p:nvGrpSpPr>
          <p:cNvPr id="21" name="组合 20">
            <a:extLst>
              <a:ext uri="{FF2B5EF4-FFF2-40B4-BE49-F238E27FC236}">
                <a16:creationId xmlns:a16="http://schemas.microsoft.com/office/drawing/2014/main" id="{D2444958-3C24-4740-BEF2-7E9D40479F7F}"/>
              </a:ext>
            </a:extLst>
          </p:cNvPr>
          <p:cNvGrpSpPr/>
          <p:nvPr/>
        </p:nvGrpSpPr>
        <p:grpSpPr>
          <a:xfrm>
            <a:off x="3850384" y="3333648"/>
            <a:ext cx="1827119" cy="1263327"/>
            <a:chOff x="7808418" y="1817492"/>
            <a:chExt cx="2244041" cy="1263327"/>
          </a:xfrm>
        </p:grpSpPr>
        <p:sp>
          <p:nvSpPr>
            <p:cNvPr id="22" name="矩形 21">
              <a:extLst>
                <a:ext uri="{FF2B5EF4-FFF2-40B4-BE49-F238E27FC236}">
                  <a16:creationId xmlns:a16="http://schemas.microsoft.com/office/drawing/2014/main" id="{2ADB43F4-25A4-4853-AD5F-02A36DF5BF9F}"/>
                </a:ext>
              </a:extLst>
            </p:cNvPr>
            <p:cNvSpPr/>
            <p:nvPr/>
          </p:nvSpPr>
          <p:spPr>
            <a:xfrm>
              <a:off x="7808418" y="2380499"/>
              <a:ext cx="2241975" cy="700320"/>
            </a:xfrm>
            <a:prstGeom prst="rect">
              <a:avLst/>
            </a:prstGeom>
          </p:spPr>
          <p:txBody>
            <a:bodyPr wrap="square">
              <a:spAutoFit/>
              <a:scene3d>
                <a:camera prst="orthographicFront"/>
                <a:lightRig rig="threePt" dir="t"/>
              </a:scene3d>
              <a:sp3d contourW="12700"/>
            </a:bodyPr>
            <a:lstStyle/>
            <a:p>
              <a:pPr algn="ctr">
                <a:lnSpc>
                  <a:spcPct val="150000"/>
                </a:lnSpc>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程序接口</a:t>
              </a:r>
              <a:endPar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endParaRPr>
            </a:p>
            <a:p>
              <a:pPr algn="ctr">
                <a:lnSpc>
                  <a:spcPct val="150000"/>
                </a:lnSpc>
                <a:defRPr/>
              </a:pPr>
              <a:r>
                <a:rPr lang="zh-CN" altLang="en-US" sz="1400" dirty="0">
                  <a:solidFill>
                    <a:prstClr val="black">
                      <a:lumMod val="75000"/>
                      <a:lumOff val="25000"/>
                    </a:prstClr>
                  </a:solidFill>
                  <a:latin typeface="Franklin Gothic Book"/>
                  <a:ea typeface="思源黑体 CN Regular" panose="020B0500000000000000" pitchFamily="34" charset="-122"/>
                  <a:cs typeface="+mn-ea"/>
                  <a:sym typeface="+mn-lt"/>
                </a:rPr>
                <a:t>业务处理</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3" name="矩形 22">
              <a:extLst>
                <a:ext uri="{FF2B5EF4-FFF2-40B4-BE49-F238E27FC236}">
                  <a16:creationId xmlns:a16="http://schemas.microsoft.com/office/drawing/2014/main" id="{72088659-6BEE-4EA1-9EAB-B51C18DF44BF}"/>
                </a:ext>
              </a:extLst>
            </p:cNvPr>
            <p:cNvSpPr/>
            <p:nvPr/>
          </p:nvSpPr>
          <p:spPr>
            <a:xfrm>
              <a:off x="7810485" y="1817492"/>
              <a:ext cx="2241974" cy="401264"/>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dirty="0">
                  <a:solidFill>
                    <a:prstClr val="black"/>
                  </a:solidFill>
                  <a:latin typeface="思源黑体 CN Regular" panose="020B0500000000000000" pitchFamily="34" charset="-122"/>
                  <a:ea typeface="思源黑体 CN Regular" panose="020B0500000000000000" pitchFamily="34" charset="-122"/>
                </a:rPr>
                <a:t>控制器</a:t>
              </a:r>
            </a:p>
          </p:txBody>
        </p:sp>
      </p:grpSp>
      <p:grpSp>
        <p:nvGrpSpPr>
          <p:cNvPr id="24" name="组合 23">
            <a:extLst>
              <a:ext uri="{FF2B5EF4-FFF2-40B4-BE49-F238E27FC236}">
                <a16:creationId xmlns:a16="http://schemas.microsoft.com/office/drawing/2014/main" id="{192FF49F-23B4-4BA8-9539-7EC7C66461D9}"/>
              </a:ext>
            </a:extLst>
          </p:cNvPr>
          <p:cNvGrpSpPr/>
          <p:nvPr/>
        </p:nvGrpSpPr>
        <p:grpSpPr>
          <a:xfrm>
            <a:off x="6485749" y="3333648"/>
            <a:ext cx="1855867" cy="1625862"/>
            <a:chOff x="7771046" y="1817492"/>
            <a:chExt cx="2279348" cy="1625862"/>
          </a:xfrm>
        </p:grpSpPr>
        <p:sp>
          <p:nvSpPr>
            <p:cNvPr id="25" name="矩形 24">
              <a:extLst>
                <a:ext uri="{FF2B5EF4-FFF2-40B4-BE49-F238E27FC236}">
                  <a16:creationId xmlns:a16="http://schemas.microsoft.com/office/drawing/2014/main" id="{5A9FD841-6739-428D-B02A-36C49F32E590}"/>
                </a:ext>
              </a:extLst>
            </p:cNvPr>
            <p:cNvSpPr/>
            <p:nvPr/>
          </p:nvSpPr>
          <p:spPr>
            <a:xfrm>
              <a:off x="7771046" y="2380499"/>
              <a:ext cx="2241976" cy="1062855"/>
            </a:xfrm>
            <a:prstGeom prst="rect">
              <a:avLst/>
            </a:prstGeom>
          </p:spPr>
          <p:txBody>
            <a:bodyPr wrap="square">
              <a:spAutoFit/>
              <a:scene3d>
                <a:camera prst="orthographicFront"/>
                <a:lightRig rig="threePt" dir="t"/>
              </a:scene3d>
              <a:sp3d contourW="12700"/>
            </a:bodyPr>
            <a:lstStyle/>
            <a:p>
              <a:pPr algn="ctr">
                <a:lnSpc>
                  <a:spcPct val="150000"/>
                </a:lnSpc>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数据显示</a:t>
              </a:r>
              <a:endPar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endParaRPr>
            </a:p>
            <a:p>
              <a:pPr algn="ctr">
                <a:lnSpc>
                  <a:spcPct val="150000"/>
                </a:lnSpc>
                <a:defRPr/>
              </a:pPr>
              <a:r>
                <a:rPr lang="en-US" altLang="zh-CN" sz="1400" dirty="0">
                  <a:solidFill>
                    <a:prstClr val="black">
                      <a:lumMod val="75000"/>
                      <a:lumOff val="25000"/>
                    </a:prstClr>
                  </a:solidFill>
                  <a:latin typeface="Franklin Gothic Book"/>
                  <a:ea typeface="思源黑体 CN Regular" panose="020B0500000000000000" pitchFamily="34" charset="-122"/>
                  <a:cs typeface="+mn-ea"/>
                  <a:sym typeface="+mn-lt"/>
                </a:rPr>
                <a:t>HTML</a:t>
              </a:r>
              <a:r>
                <a:rPr lang="zh-CN" altLang="en-US" sz="1400" dirty="0">
                  <a:solidFill>
                    <a:prstClr val="black">
                      <a:lumMod val="75000"/>
                      <a:lumOff val="25000"/>
                    </a:prstClr>
                  </a:solidFill>
                  <a:latin typeface="Franklin Gothic Book"/>
                  <a:ea typeface="思源黑体 CN Regular" panose="020B0500000000000000" pitchFamily="34" charset="-122"/>
                  <a:cs typeface="+mn-ea"/>
                  <a:sym typeface="+mn-lt"/>
                </a:rPr>
                <a:t>代码</a:t>
              </a:r>
              <a:endParaRPr lang="en-US" altLang="zh-CN" sz="1400" dirty="0">
                <a:solidFill>
                  <a:prstClr val="black">
                    <a:lumMod val="75000"/>
                    <a:lumOff val="25000"/>
                  </a:prstClr>
                </a:solidFill>
                <a:latin typeface="Franklin Gothic Book"/>
                <a:ea typeface="思源黑体 CN Regular" panose="020B0500000000000000" pitchFamily="34" charset="-122"/>
                <a:cs typeface="+mn-ea"/>
                <a:sym typeface="+mn-lt"/>
              </a:endParaRPr>
            </a:p>
            <a:p>
              <a:pPr algn="ctr">
                <a:lnSpc>
                  <a:spcPct val="150000"/>
                </a:lnSpc>
                <a:defRPr/>
              </a:pPr>
              <a:r>
                <a:rPr lang="en-US" altLang="zh-CN" sz="1400" dirty="0">
                  <a:solidFill>
                    <a:prstClr val="black">
                      <a:lumMod val="75000"/>
                      <a:lumOff val="25000"/>
                    </a:prstClr>
                  </a:solidFill>
                  <a:latin typeface="Franklin Gothic Book"/>
                  <a:ea typeface="思源黑体 CN Regular" panose="020B0500000000000000" pitchFamily="34" charset="-122"/>
                  <a:cs typeface="+mn-ea"/>
                  <a:sym typeface="+mn-lt"/>
                </a:rPr>
                <a:t>JavaScript</a:t>
              </a:r>
              <a:r>
                <a:rPr lang="zh-CN" altLang="en-US" sz="1400" dirty="0">
                  <a:solidFill>
                    <a:prstClr val="black">
                      <a:lumMod val="75000"/>
                      <a:lumOff val="25000"/>
                    </a:prstClr>
                  </a:solidFill>
                  <a:latin typeface="Franklin Gothic Book"/>
                  <a:ea typeface="思源黑体 CN Regular" panose="020B0500000000000000" pitchFamily="34" charset="-122"/>
                  <a:cs typeface="+mn-ea"/>
                  <a:sym typeface="+mn-lt"/>
                </a:rPr>
                <a:t>代码</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6" name="矩形 25">
              <a:extLst>
                <a:ext uri="{FF2B5EF4-FFF2-40B4-BE49-F238E27FC236}">
                  <a16:creationId xmlns:a16="http://schemas.microsoft.com/office/drawing/2014/main" id="{100DE6F1-EBDE-4921-8F23-AE197A6E2A54}"/>
                </a:ext>
              </a:extLst>
            </p:cNvPr>
            <p:cNvSpPr/>
            <p:nvPr/>
          </p:nvSpPr>
          <p:spPr>
            <a:xfrm>
              <a:off x="7808420" y="1817492"/>
              <a:ext cx="2241974" cy="401264"/>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dirty="0">
                  <a:solidFill>
                    <a:prstClr val="black"/>
                  </a:solidFill>
                  <a:latin typeface="思源黑体 CN Regular" panose="020B0500000000000000" pitchFamily="34" charset="-122"/>
                  <a:ea typeface="思源黑体 CN Regular" panose="020B0500000000000000" pitchFamily="34" charset="-122"/>
                </a:rPr>
                <a:t>视图层</a:t>
              </a:r>
            </a:p>
          </p:txBody>
        </p:sp>
      </p:grpSp>
      <p:grpSp>
        <p:nvGrpSpPr>
          <p:cNvPr id="27" name="组合 26">
            <a:extLst>
              <a:ext uri="{FF2B5EF4-FFF2-40B4-BE49-F238E27FC236}">
                <a16:creationId xmlns:a16="http://schemas.microsoft.com/office/drawing/2014/main" id="{BC2BB8DF-2F7E-48C8-AC49-8A88B0420725}"/>
              </a:ext>
            </a:extLst>
          </p:cNvPr>
          <p:cNvGrpSpPr/>
          <p:nvPr/>
        </p:nvGrpSpPr>
        <p:grpSpPr>
          <a:xfrm>
            <a:off x="9033096" y="3333648"/>
            <a:ext cx="1919835" cy="1263326"/>
            <a:chOff x="7692479" y="1817492"/>
            <a:chExt cx="2357913" cy="1263326"/>
          </a:xfrm>
        </p:grpSpPr>
        <p:sp>
          <p:nvSpPr>
            <p:cNvPr id="28" name="矩形 27">
              <a:extLst>
                <a:ext uri="{FF2B5EF4-FFF2-40B4-BE49-F238E27FC236}">
                  <a16:creationId xmlns:a16="http://schemas.microsoft.com/office/drawing/2014/main" id="{9DD47F51-35F0-496F-9DCF-B226635BFCD6}"/>
                </a:ext>
              </a:extLst>
            </p:cNvPr>
            <p:cNvSpPr/>
            <p:nvPr/>
          </p:nvSpPr>
          <p:spPr>
            <a:xfrm>
              <a:off x="7692479" y="2380498"/>
              <a:ext cx="2357913" cy="700320"/>
            </a:xfrm>
            <a:prstGeom prst="rect">
              <a:avLst/>
            </a:prstGeom>
          </p:spPr>
          <p:txBody>
            <a:bodyPr wrap="square">
              <a:spAutoFit/>
              <a:scene3d>
                <a:camera prst="orthographicFront"/>
                <a:lightRig rig="threePt" dir="t"/>
              </a:scene3d>
              <a:sp3d contourW="12700"/>
            </a:bodyPr>
            <a:lstStyle/>
            <a:p>
              <a:pPr algn="ctr">
                <a:lnSpc>
                  <a:spcPct val="150000"/>
                </a:lnSpc>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数据库数据处理</a:t>
              </a:r>
              <a:endPar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endParaRPr>
            </a:p>
            <a:p>
              <a:pPr algn="ctr">
                <a:lnSpc>
                  <a:spcPct val="150000"/>
                </a:lnSpc>
                <a:defRPr/>
              </a:pPr>
              <a:r>
                <a:rPr lang="zh-CN" altLang="en-US" sz="1400" dirty="0">
                  <a:solidFill>
                    <a:prstClr val="black">
                      <a:lumMod val="75000"/>
                      <a:lumOff val="25000"/>
                    </a:prstClr>
                  </a:solidFill>
                  <a:latin typeface="Franklin Gothic Book"/>
                  <a:ea typeface="思源黑体 CN Regular" panose="020B0500000000000000" pitchFamily="34" charset="-122"/>
                  <a:cs typeface="+mn-ea"/>
                  <a:sym typeface="+mn-lt"/>
                </a:rPr>
                <a:t>常用函数库</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9" name="矩形 28">
              <a:extLst>
                <a:ext uri="{FF2B5EF4-FFF2-40B4-BE49-F238E27FC236}">
                  <a16:creationId xmlns:a16="http://schemas.microsoft.com/office/drawing/2014/main" id="{1983B72D-2CA8-4DD8-9C02-686456CB231A}"/>
                </a:ext>
              </a:extLst>
            </p:cNvPr>
            <p:cNvSpPr/>
            <p:nvPr/>
          </p:nvSpPr>
          <p:spPr>
            <a:xfrm>
              <a:off x="7808418" y="1817492"/>
              <a:ext cx="2241974" cy="401264"/>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dirty="0">
                  <a:solidFill>
                    <a:prstClr val="black"/>
                  </a:solidFill>
                  <a:latin typeface="思源黑体 CN Regular" panose="020B0500000000000000" pitchFamily="34" charset="-122"/>
                  <a:ea typeface="思源黑体 CN Regular" panose="020B0500000000000000" pitchFamily="34" charset="-122"/>
                </a:rPr>
                <a:t>模型层</a:t>
              </a:r>
            </a:p>
          </p:txBody>
        </p:sp>
      </p:grpSp>
      <p:sp>
        <p:nvSpPr>
          <p:cNvPr id="30" name="矩形 29">
            <a:extLst>
              <a:ext uri="{FF2B5EF4-FFF2-40B4-BE49-F238E27FC236}">
                <a16:creationId xmlns:a16="http://schemas.microsoft.com/office/drawing/2014/main" id="{451C7FFE-9D65-4F42-A314-798E62F0CB81}"/>
              </a:ext>
            </a:extLst>
          </p:cNvPr>
          <p:cNvSpPr/>
          <p:nvPr/>
        </p:nvSpPr>
        <p:spPr>
          <a:xfrm>
            <a:off x="832255" y="1859227"/>
            <a:ext cx="2445203" cy="4186920"/>
          </a:xfrm>
          <a:prstGeom prst="rect">
            <a:avLst/>
          </a:prstGeom>
          <a:noFill/>
          <a:ln w="12700" cap="flat" cmpd="sng" algn="ctr">
            <a:solidFill>
              <a:sysClr val="window" lastClr="FFFFFF">
                <a:lumMod val="7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31" name="文本框 30">
            <a:extLst>
              <a:ext uri="{FF2B5EF4-FFF2-40B4-BE49-F238E27FC236}">
                <a16:creationId xmlns:a16="http://schemas.microsoft.com/office/drawing/2014/main" id="{49FFC69A-105D-496B-AD51-1271531C7728}"/>
              </a:ext>
            </a:extLst>
          </p:cNvPr>
          <p:cNvSpPr txBox="1"/>
          <p:nvPr/>
        </p:nvSpPr>
        <p:spPr>
          <a:xfrm>
            <a:off x="1272514" y="2394432"/>
            <a:ext cx="1606530" cy="646331"/>
          </a:xfrm>
          <a:prstGeom prst="rect">
            <a:avLst/>
          </a:prstGeom>
          <a:noFill/>
        </p:spPr>
        <p:txBody>
          <a:bodyPr wrap="none" rtlCol="0">
            <a:spAutoFit/>
            <a:scene3d>
              <a:camera prst="orthographicFront"/>
              <a:lightRig rig="threePt" dir="t"/>
            </a:scene3d>
            <a:sp3d contourW="12700"/>
          </a:bodyPr>
          <a:lstStyle/>
          <a:p>
            <a:pPr>
              <a:defRPr/>
            </a:pPr>
            <a:r>
              <a:rPr lang="en-US" altLang="zh-CN" sz="3600" b="1" dirty="0">
                <a:solidFill>
                  <a:prstClr val="black">
                    <a:lumMod val="65000"/>
                    <a:lumOff val="35000"/>
                  </a:prstClr>
                </a:solidFill>
                <a:latin typeface="思源黑体 CN Medium" panose="020B0600000000000000" pitchFamily="34" charset="-122"/>
                <a:ea typeface="思源黑体 CN Normal" panose="020B0400000000000000" pitchFamily="34" charset="-122"/>
              </a:rPr>
              <a:t>Public</a:t>
            </a:r>
            <a:endParaRPr lang="zh-CN" altLang="en-US" sz="3600" b="1" dirty="0">
              <a:solidFill>
                <a:prstClr val="black">
                  <a:lumMod val="65000"/>
                  <a:lumOff val="35000"/>
                </a:prstClr>
              </a:solidFill>
              <a:latin typeface="思源黑体 CN Medium" panose="020B0600000000000000" pitchFamily="34" charset="-122"/>
              <a:ea typeface="思源黑体 CN Normal" panose="020B0400000000000000" pitchFamily="34" charset="-122"/>
            </a:endParaRPr>
          </a:p>
        </p:txBody>
      </p:sp>
      <p:grpSp>
        <p:nvGrpSpPr>
          <p:cNvPr id="32" name="组合 31">
            <a:extLst>
              <a:ext uri="{FF2B5EF4-FFF2-40B4-BE49-F238E27FC236}">
                <a16:creationId xmlns:a16="http://schemas.microsoft.com/office/drawing/2014/main" id="{BEF1362A-A1DB-48E1-860E-831A94DE5C2E}"/>
              </a:ext>
            </a:extLst>
          </p:cNvPr>
          <p:cNvGrpSpPr/>
          <p:nvPr/>
        </p:nvGrpSpPr>
        <p:grpSpPr>
          <a:xfrm>
            <a:off x="1100190" y="3326657"/>
            <a:ext cx="1827119" cy="2041360"/>
            <a:chOff x="7808418" y="1817492"/>
            <a:chExt cx="2244041" cy="2041360"/>
          </a:xfrm>
        </p:grpSpPr>
        <p:sp>
          <p:nvSpPr>
            <p:cNvPr id="33" name="矩形 32">
              <a:extLst>
                <a:ext uri="{FF2B5EF4-FFF2-40B4-BE49-F238E27FC236}">
                  <a16:creationId xmlns:a16="http://schemas.microsoft.com/office/drawing/2014/main" id="{2394CAF3-7544-4BBF-AFB9-40F6654658F4}"/>
                </a:ext>
              </a:extLst>
            </p:cNvPr>
            <p:cNvSpPr/>
            <p:nvPr/>
          </p:nvSpPr>
          <p:spPr>
            <a:xfrm>
              <a:off x="7808418" y="2380499"/>
              <a:ext cx="2241975" cy="1478353"/>
            </a:xfrm>
            <a:prstGeom prst="rect">
              <a:avLst/>
            </a:prstGeom>
          </p:spPr>
          <p:txBody>
            <a:bodyPr wrap="square">
              <a:spAutoFit/>
              <a:scene3d>
                <a:camera prst="orthographicFront"/>
                <a:lightRig rig="threePt" dir="t"/>
              </a:scene3d>
              <a:sp3d contourW="12700"/>
            </a:bodyPr>
            <a:lstStyle/>
            <a:p>
              <a:pPr algn="ctr">
                <a:lnSpc>
                  <a:spcPct val="150000"/>
                </a:lnSpc>
                <a:defRPr/>
              </a:pPr>
              <a:r>
                <a:rPr lang="zh-CN" altLang="en-US" sz="1400" dirty="0">
                  <a:solidFill>
                    <a:prstClr val="black">
                      <a:lumMod val="75000"/>
                      <a:lumOff val="25000"/>
                    </a:prstClr>
                  </a:solidFill>
                  <a:latin typeface="Franklin Gothic Book"/>
                  <a:ea typeface="思源黑体 CN Regular" panose="020B0500000000000000" pitchFamily="34" charset="-122"/>
                  <a:cs typeface="+mn-ea"/>
                  <a:sym typeface="+mn-lt"/>
                </a:rPr>
                <a:t>程序入口</a:t>
              </a:r>
              <a:r>
                <a:rPr lang="en-US" altLang="zh-CN" sz="1400" dirty="0" err="1">
                  <a:solidFill>
                    <a:prstClr val="black">
                      <a:lumMod val="75000"/>
                      <a:lumOff val="25000"/>
                    </a:prstClr>
                  </a:solidFill>
                  <a:latin typeface="Franklin Gothic Book"/>
                  <a:ea typeface="思源黑体 CN Regular" panose="020B0500000000000000" pitchFamily="34" charset="-122"/>
                  <a:cs typeface="+mn-ea"/>
                  <a:sym typeface="+mn-lt"/>
                </a:rPr>
                <a:t>index.php</a:t>
              </a:r>
              <a:endParaRPr lang="en-US" altLang="zh-CN" sz="1400" dirty="0">
                <a:solidFill>
                  <a:prstClr val="black">
                    <a:lumMod val="75000"/>
                    <a:lumOff val="25000"/>
                  </a:prstClr>
                </a:solidFill>
                <a:latin typeface="Franklin Gothic Book"/>
                <a:ea typeface="思源黑体 CN Regular" panose="020B0500000000000000" pitchFamily="34" charset="-122"/>
                <a:cs typeface="+mn-ea"/>
                <a:sym typeface="+mn-lt"/>
              </a:endParaRPr>
            </a:p>
            <a:p>
              <a:pPr algn="ctr">
                <a:lnSpc>
                  <a:spcPct val="150000"/>
                </a:lnSpc>
                <a:defRPr/>
              </a:pPr>
              <a:r>
                <a:rPr lang="zh-CN" altLang="en-US" sz="1600" dirty="0">
                  <a:solidFill>
                    <a:prstClr val="black">
                      <a:lumMod val="75000"/>
                      <a:lumOff val="25000"/>
                    </a:prstClr>
                  </a:solidFill>
                  <a:latin typeface="Franklin Gothic Book"/>
                  <a:ea typeface="思源黑体 CN Regular" panose="020B0500000000000000" pitchFamily="34" charset="-122"/>
                  <a:cs typeface="+mn-ea"/>
                  <a:sym typeface="+mn-lt"/>
                </a:rPr>
                <a:t>静态文件</a:t>
              </a:r>
              <a:r>
                <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rPr>
                <a:t>static</a:t>
              </a:r>
            </a:p>
            <a:p>
              <a:pPr algn="ctr">
                <a:lnSpc>
                  <a:spcPct val="150000"/>
                </a:lnSpc>
                <a:defRPr/>
              </a:pPr>
              <a:r>
                <a:rPr lang="zh-CN" altLang="en-US" sz="1600" dirty="0">
                  <a:solidFill>
                    <a:prstClr val="black">
                      <a:lumMod val="75000"/>
                      <a:lumOff val="25000"/>
                    </a:prstClr>
                  </a:solidFill>
                  <a:latin typeface="Franklin Gothic Book"/>
                  <a:ea typeface="思源黑体 CN Regular" panose="020B0500000000000000" pitchFamily="34" charset="-122"/>
                  <a:cs typeface="+mn-ea"/>
                  <a:sym typeface="+mn-lt"/>
                </a:rPr>
                <a:t>图片上传</a:t>
              </a:r>
              <a:r>
                <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rPr>
                <a:t>image</a:t>
              </a:r>
            </a:p>
            <a:p>
              <a:pPr algn="ctr">
                <a:lnSpc>
                  <a:spcPct val="150000"/>
                </a:lnSpc>
                <a:defRPr/>
              </a:pPr>
              <a:r>
                <a:rPr lang="zh-CN" altLang="en-US" sz="1600" dirty="0">
                  <a:solidFill>
                    <a:prstClr val="black">
                      <a:lumMod val="75000"/>
                      <a:lumOff val="25000"/>
                    </a:prstClr>
                  </a:solidFill>
                  <a:latin typeface="Franklin Gothic Book"/>
                  <a:ea typeface="思源黑体 CN Regular" panose="020B0500000000000000" pitchFamily="34" charset="-122"/>
                  <a:cs typeface="+mn-ea"/>
                  <a:sym typeface="+mn-lt"/>
                </a:rPr>
                <a:t>二维码</a:t>
              </a:r>
              <a:r>
                <a:rPr lang="en-US" altLang="zh-CN" sz="1600" dirty="0" err="1">
                  <a:solidFill>
                    <a:prstClr val="black">
                      <a:lumMod val="75000"/>
                      <a:lumOff val="25000"/>
                    </a:prstClr>
                  </a:solidFill>
                  <a:latin typeface="Franklin Gothic Book"/>
                  <a:ea typeface="思源黑体 CN Regular" panose="020B0500000000000000" pitchFamily="34" charset="-122"/>
                  <a:cs typeface="+mn-ea"/>
                  <a:sym typeface="+mn-lt"/>
                </a:rPr>
                <a:t>qrcode</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34" name="矩形 33">
              <a:extLst>
                <a:ext uri="{FF2B5EF4-FFF2-40B4-BE49-F238E27FC236}">
                  <a16:creationId xmlns:a16="http://schemas.microsoft.com/office/drawing/2014/main" id="{0B2A9247-D358-4EAC-9234-5F2E95034F8B}"/>
                </a:ext>
              </a:extLst>
            </p:cNvPr>
            <p:cNvSpPr/>
            <p:nvPr/>
          </p:nvSpPr>
          <p:spPr>
            <a:xfrm>
              <a:off x="7810485" y="1817492"/>
              <a:ext cx="2241974" cy="401264"/>
            </a:xfrm>
            <a:prstGeom prst="rect">
              <a:avLst/>
            </a:prstGeom>
          </p:spPr>
          <p:txBody>
            <a:bodyPr wrap="square">
              <a:spAutoFit/>
              <a:scene3d>
                <a:camera prst="orthographicFront"/>
                <a:lightRig rig="threePt" dir="t"/>
              </a:scene3d>
              <a:sp3d contourW="12700"/>
            </a:bodyPr>
            <a:lstStyle/>
            <a:p>
              <a:pPr algn="ctr">
                <a:lnSpc>
                  <a:spcPct val="120000"/>
                </a:lnSpc>
                <a:defRPr/>
              </a:pPr>
              <a:r>
                <a:rPr lang="zh-CN" altLang="en-US" dirty="0">
                  <a:solidFill>
                    <a:prstClr val="black"/>
                  </a:solidFill>
                  <a:latin typeface="思源黑体 CN Regular" panose="020B0500000000000000" pitchFamily="34" charset="-122"/>
                  <a:ea typeface="思源黑体 CN Regular" panose="020B0500000000000000" pitchFamily="34" charset="-122"/>
                </a:rPr>
                <a:t>程序入口</a:t>
              </a:r>
            </a:p>
          </p:txBody>
        </p:sp>
      </p:grpSp>
      <p:pic>
        <p:nvPicPr>
          <p:cNvPr id="2" name="图片 1">
            <a:extLst>
              <a:ext uri="{FF2B5EF4-FFF2-40B4-BE49-F238E27FC236}">
                <a16:creationId xmlns:a16="http://schemas.microsoft.com/office/drawing/2014/main" id="{15CD88E5-E2BF-4065-937C-CA79FD701616}"/>
              </a:ext>
            </a:extLst>
          </p:cNvPr>
          <p:cNvPicPr>
            <a:picLocks noChangeAspect="1"/>
          </p:cNvPicPr>
          <p:nvPr/>
        </p:nvPicPr>
        <p:blipFill>
          <a:blip r:embed="rId2"/>
          <a:stretch>
            <a:fillRect/>
          </a:stretch>
        </p:blipFill>
        <p:spPr>
          <a:xfrm>
            <a:off x="2250910" y="921136"/>
            <a:ext cx="7910770" cy="5282901"/>
          </a:xfrm>
          <a:prstGeom prst="rect">
            <a:avLst/>
          </a:prstGeom>
        </p:spPr>
      </p:pic>
    </p:spTree>
    <p:extLst>
      <p:ext uri="{BB962C8B-B14F-4D97-AF65-F5344CB8AC3E}">
        <p14:creationId xmlns:p14="http://schemas.microsoft.com/office/powerpoint/2010/main" val="129813031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anim calcmode="lin" valueType="num">
                                      <p:cBhvr>
                                        <p:cTn id="28" dur="500" fill="hold"/>
                                        <p:tgtEl>
                                          <p:spTgt spid="16"/>
                                        </p:tgtEl>
                                        <p:attrNameLst>
                                          <p:attrName>ppt_x</p:attrName>
                                        </p:attrNameLst>
                                      </p:cBhvr>
                                      <p:tavLst>
                                        <p:tav tm="0">
                                          <p:val>
                                            <p:strVal val="#ppt_x"/>
                                          </p:val>
                                        </p:tav>
                                        <p:tav tm="100000">
                                          <p:val>
                                            <p:strVal val="#ppt_x"/>
                                          </p:val>
                                        </p:tav>
                                      </p:tavLst>
                                    </p:anim>
                                    <p:anim calcmode="lin" valueType="num">
                                      <p:cBhvr>
                                        <p:cTn id="29" dur="5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anim calcmode="lin" valueType="num">
                                      <p:cBhvr>
                                        <p:cTn id="38" dur="500" fill="hold"/>
                                        <p:tgtEl>
                                          <p:spTgt spid="21"/>
                                        </p:tgtEl>
                                        <p:attrNameLst>
                                          <p:attrName>ppt_x</p:attrName>
                                        </p:attrNameLst>
                                      </p:cBhvr>
                                      <p:tavLst>
                                        <p:tav tm="0">
                                          <p:val>
                                            <p:strVal val="#ppt_x"/>
                                          </p:val>
                                        </p:tav>
                                        <p:tav tm="100000">
                                          <p:val>
                                            <p:strVal val="#ppt_x"/>
                                          </p:val>
                                        </p:tav>
                                      </p:tavLst>
                                    </p:anim>
                                    <p:anim calcmode="lin" valueType="num">
                                      <p:cBhvr>
                                        <p:cTn id="39" dur="500" fill="hold"/>
                                        <p:tgtEl>
                                          <p:spTgt spid="2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anim calcmode="lin" valueType="num">
                                      <p:cBhvr>
                                        <p:cTn id="43" dur="500" fill="hold"/>
                                        <p:tgtEl>
                                          <p:spTgt spid="24"/>
                                        </p:tgtEl>
                                        <p:attrNameLst>
                                          <p:attrName>ppt_x</p:attrName>
                                        </p:attrNameLst>
                                      </p:cBhvr>
                                      <p:tavLst>
                                        <p:tav tm="0">
                                          <p:val>
                                            <p:strVal val="#ppt_x"/>
                                          </p:val>
                                        </p:tav>
                                        <p:tav tm="100000">
                                          <p:val>
                                            <p:strVal val="#ppt_x"/>
                                          </p:val>
                                        </p:tav>
                                      </p:tavLst>
                                    </p:anim>
                                    <p:anim calcmode="lin" valueType="num">
                                      <p:cBhvr>
                                        <p:cTn id="44" dur="500" fill="hold"/>
                                        <p:tgtEl>
                                          <p:spTgt spid="24"/>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anim calcmode="lin" valueType="num">
                                      <p:cBhvr>
                                        <p:cTn id="48" dur="500" fill="hold"/>
                                        <p:tgtEl>
                                          <p:spTgt spid="27"/>
                                        </p:tgtEl>
                                        <p:attrNameLst>
                                          <p:attrName>ppt_x</p:attrName>
                                        </p:attrNameLst>
                                      </p:cBhvr>
                                      <p:tavLst>
                                        <p:tav tm="0">
                                          <p:val>
                                            <p:strVal val="#ppt_x"/>
                                          </p:val>
                                        </p:tav>
                                        <p:tav tm="100000">
                                          <p:val>
                                            <p:strVal val="#ppt_x"/>
                                          </p:val>
                                        </p:tav>
                                      </p:tavLst>
                                    </p:anim>
                                    <p:anim calcmode="lin" valueType="num">
                                      <p:cBhvr>
                                        <p:cTn id="49" dur="500" fill="hold"/>
                                        <p:tgtEl>
                                          <p:spTgt spid="2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anim calcmode="lin" valueType="num">
                                      <p:cBhvr>
                                        <p:cTn id="53" dur="500" fill="hold"/>
                                        <p:tgtEl>
                                          <p:spTgt spid="30"/>
                                        </p:tgtEl>
                                        <p:attrNameLst>
                                          <p:attrName>ppt_x</p:attrName>
                                        </p:attrNameLst>
                                      </p:cBhvr>
                                      <p:tavLst>
                                        <p:tav tm="0">
                                          <p:val>
                                            <p:strVal val="#ppt_x"/>
                                          </p:val>
                                        </p:tav>
                                        <p:tav tm="100000">
                                          <p:val>
                                            <p:strVal val="#ppt_x"/>
                                          </p:val>
                                        </p:tav>
                                      </p:tavLst>
                                    </p:anim>
                                    <p:anim calcmode="lin" valueType="num">
                                      <p:cBhvr>
                                        <p:cTn id="54" dur="500" fill="hold"/>
                                        <p:tgtEl>
                                          <p:spTgt spid="30"/>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anim calcmode="lin" valueType="num">
                                      <p:cBhvr>
                                        <p:cTn id="58" dur="500" fill="hold"/>
                                        <p:tgtEl>
                                          <p:spTgt spid="31"/>
                                        </p:tgtEl>
                                        <p:attrNameLst>
                                          <p:attrName>ppt_x</p:attrName>
                                        </p:attrNameLst>
                                      </p:cBhvr>
                                      <p:tavLst>
                                        <p:tav tm="0">
                                          <p:val>
                                            <p:strVal val="#ppt_x"/>
                                          </p:val>
                                        </p:tav>
                                        <p:tav tm="100000">
                                          <p:val>
                                            <p:strVal val="#ppt_x"/>
                                          </p:val>
                                        </p:tav>
                                      </p:tavLst>
                                    </p:anim>
                                    <p:anim calcmode="lin" valueType="num">
                                      <p:cBhvr>
                                        <p:cTn id="59" dur="500" fill="hold"/>
                                        <p:tgtEl>
                                          <p:spTgt spid="31"/>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500"/>
                                        <p:tgtEl>
                                          <p:spTgt spid="32"/>
                                        </p:tgtEl>
                                      </p:cBhvr>
                                    </p:animEffect>
                                    <p:anim calcmode="lin" valueType="num">
                                      <p:cBhvr>
                                        <p:cTn id="63" dur="500" fill="hold"/>
                                        <p:tgtEl>
                                          <p:spTgt spid="32"/>
                                        </p:tgtEl>
                                        <p:attrNameLst>
                                          <p:attrName>ppt_x</p:attrName>
                                        </p:attrNameLst>
                                      </p:cBhvr>
                                      <p:tavLst>
                                        <p:tav tm="0">
                                          <p:val>
                                            <p:strVal val="#ppt_x"/>
                                          </p:val>
                                        </p:tav>
                                        <p:tav tm="100000">
                                          <p:val>
                                            <p:strVal val="#ppt_x"/>
                                          </p:val>
                                        </p:tav>
                                      </p:tavLst>
                                    </p:anim>
                                    <p:anim calcmode="lin" valueType="num">
                                      <p:cBhvr>
                                        <p:cTn id="64" dur="5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16" presetClass="exit" presetSubtype="21" fill="hold" grpId="1" nodeType="clickEffect">
                                  <p:stCondLst>
                                    <p:cond delay="0"/>
                                  </p:stCondLst>
                                  <p:childTnLst>
                                    <p:animEffect transition="out" filter="barn(inVertical)">
                                      <p:cBhvr>
                                        <p:cTn id="68" dur="500"/>
                                        <p:tgtEl>
                                          <p:spTgt spid="12"/>
                                        </p:tgtEl>
                                      </p:cBhvr>
                                    </p:animEffect>
                                    <p:set>
                                      <p:cBhvr>
                                        <p:cTn id="69" dur="1" fill="hold">
                                          <p:stCondLst>
                                            <p:cond delay="499"/>
                                          </p:stCondLst>
                                        </p:cTn>
                                        <p:tgtEl>
                                          <p:spTgt spid="12"/>
                                        </p:tgtEl>
                                        <p:attrNameLst>
                                          <p:attrName>style.visibility</p:attrName>
                                        </p:attrNameLst>
                                      </p:cBhvr>
                                      <p:to>
                                        <p:strVal val="hidden"/>
                                      </p:to>
                                    </p:set>
                                  </p:childTnLst>
                                </p:cTn>
                              </p:par>
                              <p:par>
                                <p:cTn id="70" presetID="16" presetClass="exit" presetSubtype="21" fill="hold" grpId="1" nodeType="withEffect">
                                  <p:stCondLst>
                                    <p:cond delay="0"/>
                                  </p:stCondLst>
                                  <p:childTnLst>
                                    <p:animEffect transition="out" filter="barn(inVertical)">
                                      <p:cBhvr>
                                        <p:cTn id="71" dur="500"/>
                                        <p:tgtEl>
                                          <p:spTgt spid="13"/>
                                        </p:tgtEl>
                                      </p:cBhvr>
                                    </p:animEffect>
                                    <p:set>
                                      <p:cBhvr>
                                        <p:cTn id="72" dur="1" fill="hold">
                                          <p:stCondLst>
                                            <p:cond delay="499"/>
                                          </p:stCondLst>
                                        </p:cTn>
                                        <p:tgtEl>
                                          <p:spTgt spid="13"/>
                                        </p:tgtEl>
                                        <p:attrNameLst>
                                          <p:attrName>style.visibility</p:attrName>
                                        </p:attrNameLst>
                                      </p:cBhvr>
                                      <p:to>
                                        <p:strVal val="hidden"/>
                                      </p:to>
                                    </p:set>
                                  </p:childTnLst>
                                </p:cTn>
                              </p:par>
                              <p:par>
                                <p:cTn id="73" presetID="16" presetClass="exit" presetSubtype="21" fill="hold" grpId="1" nodeType="withEffect">
                                  <p:stCondLst>
                                    <p:cond delay="0"/>
                                  </p:stCondLst>
                                  <p:childTnLst>
                                    <p:animEffect transition="out" filter="barn(inVertical)">
                                      <p:cBhvr>
                                        <p:cTn id="74" dur="500"/>
                                        <p:tgtEl>
                                          <p:spTgt spid="14"/>
                                        </p:tgtEl>
                                      </p:cBhvr>
                                    </p:animEffect>
                                    <p:set>
                                      <p:cBhvr>
                                        <p:cTn id="75" dur="1" fill="hold">
                                          <p:stCondLst>
                                            <p:cond delay="499"/>
                                          </p:stCondLst>
                                        </p:cTn>
                                        <p:tgtEl>
                                          <p:spTgt spid="14"/>
                                        </p:tgtEl>
                                        <p:attrNameLst>
                                          <p:attrName>style.visibility</p:attrName>
                                        </p:attrNameLst>
                                      </p:cBhvr>
                                      <p:to>
                                        <p:strVal val="hidden"/>
                                      </p:to>
                                    </p:set>
                                  </p:childTnLst>
                                </p:cTn>
                              </p:par>
                              <p:par>
                                <p:cTn id="76" presetID="16" presetClass="exit" presetSubtype="21" fill="hold" grpId="1" nodeType="withEffect">
                                  <p:stCondLst>
                                    <p:cond delay="0"/>
                                  </p:stCondLst>
                                  <p:childTnLst>
                                    <p:animEffect transition="out" filter="barn(inVertical)">
                                      <p:cBhvr>
                                        <p:cTn id="77" dur="500"/>
                                        <p:tgtEl>
                                          <p:spTgt spid="15"/>
                                        </p:tgtEl>
                                      </p:cBhvr>
                                    </p:animEffect>
                                    <p:set>
                                      <p:cBhvr>
                                        <p:cTn id="78" dur="1" fill="hold">
                                          <p:stCondLst>
                                            <p:cond delay="499"/>
                                          </p:stCondLst>
                                        </p:cTn>
                                        <p:tgtEl>
                                          <p:spTgt spid="15"/>
                                        </p:tgtEl>
                                        <p:attrNameLst>
                                          <p:attrName>style.visibility</p:attrName>
                                        </p:attrNameLst>
                                      </p:cBhvr>
                                      <p:to>
                                        <p:strVal val="hidden"/>
                                      </p:to>
                                    </p:set>
                                  </p:childTnLst>
                                </p:cTn>
                              </p:par>
                              <p:par>
                                <p:cTn id="79" presetID="16" presetClass="exit" presetSubtype="21" fill="hold" grpId="1" nodeType="withEffect">
                                  <p:stCondLst>
                                    <p:cond delay="0"/>
                                  </p:stCondLst>
                                  <p:childTnLst>
                                    <p:animEffect transition="out" filter="barn(inVertical)">
                                      <p:cBhvr>
                                        <p:cTn id="80" dur="500"/>
                                        <p:tgtEl>
                                          <p:spTgt spid="16"/>
                                        </p:tgtEl>
                                      </p:cBhvr>
                                    </p:animEffect>
                                    <p:set>
                                      <p:cBhvr>
                                        <p:cTn id="81" dur="1" fill="hold">
                                          <p:stCondLst>
                                            <p:cond delay="499"/>
                                          </p:stCondLst>
                                        </p:cTn>
                                        <p:tgtEl>
                                          <p:spTgt spid="16"/>
                                        </p:tgtEl>
                                        <p:attrNameLst>
                                          <p:attrName>style.visibility</p:attrName>
                                        </p:attrNameLst>
                                      </p:cBhvr>
                                      <p:to>
                                        <p:strVal val="hidden"/>
                                      </p:to>
                                    </p:set>
                                  </p:childTnLst>
                                </p:cTn>
                              </p:par>
                              <p:par>
                                <p:cTn id="82" presetID="16" presetClass="exit" presetSubtype="21" fill="hold" grpId="1" nodeType="withEffect">
                                  <p:stCondLst>
                                    <p:cond delay="0"/>
                                  </p:stCondLst>
                                  <p:childTnLst>
                                    <p:animEffect transition="out" filter="barn(inVertical)">
                                      <p:cBhvr>
                                        <p:cTn id="83" dur="500"/>
                                        <p:tgtEl>
                                          <p:spTgt spid="17"/>
                                        </p:tgtEl>
                                      </p:cBhvr>
                                    </p:animEffect>
                                    <p:set>
                                      <p:cBhvr>
                                        <p:cTn id="84" dur="1" fill="hold">
                                          <p:stCondLst>
                                            <p:cond delay="499"/>
                                          </p:stCondLst>
                                        </p:cTn>
                                        <p:tgtEl>
                                          <p:spTgt spid="17"/>
                                        </p:tgtEl>
                                        <p:attrNameLst>
                                          <p:attrName>style.visibility</p:attrName>
                                        </p:attrNameLst>
                                      </p:cBhvr>
                                      <p:to>
                                        <p:strVal val="hidden"/>
                                      </p:to>
                                    </p:set>
                                  </p:childTnLst>
                                </p:cTn>
                              </p:par>
                              <p:par>
                                <p:cTn id="85" presetID="16" presetClass="exit" presetSubtype="21" fill="hold" nodeType="withEffect">
                                  <p:stCondLst>
                                    <p:cond delay="0"/>
                                  </p:stCondLst>
                                  <p:childTnLst>
                                    <p:animEffect transition="out" filter="barn(inVertical)">
                                      <p:cBhvr>
                                        <p:cTn id="86" dur="500"/>
                                        <p:tgtEl>
                                          <p:spTgt spid="21"/>
                                        </p:tgtEl>
                                      </p:cBhvr>
                                    </p:animEffect>
                                    <p:set>
                                      <p:cBhvr>
                                        <p:cTn id="87" dur="1" fill="hold">
                                          <p:stCondLst>
                                            <p:cond delay="499"/>
                                          </p:stCondLst>
                                        </p:cTn>
                                        <p:tgtEl>
                                          <p:spTgt spid="21"/>
                                        </p:tgtEl>
                                        <p:attrNameLst>
                                          <p:attrName>style.visibility</p:attrName>
                                        </p:attrNameLst>
                                      </p:cBhvr>
                                      <p:to>
                                        <p:strVal val="hidden"/>
                                      </p:to>
                                    </p:set>
                                  </p:childTnLst>
                                </p:cTn>
                              </p:par>
                              <p:par>
                                <p:cTn id="88" presetID="16" presetClass="exit" presetSubtype="21" fill="hold" nodeType="withEffect">
                                  <p:stCondLst>
                                    <p:cond delay="0"/>
                                  </p:stCondLst>
                                  <p:childTnLst>
                                    <p:animEffect transition="out" filter="barn(inVertical)">
                                      <p:cBhvr>
                                        <p:cTn id="89" dur="500"/>
                                        <p:tgtEl>
                                          <p:spTgt spid="24"/>
                                        </p:tgtEl>
                                      </p:cBhvr>
                                    </p:animEffect>
                                    <p:set>
                                      <p:cBhvr>
                                        <p:cTn id="90" dur="1" fill="hold">
                                          <p:stCondLst>
                                            <p:cond delay="499"/>
                                          </p:stCondLst>
                                        </p:cTn>
                                        <p:tgtEl>
                                          <p:spTgt spid="24"/>
                                        </p:tgtEl>
                                        <p:attrNameLst>
                                          <p:attrName>style.visibility</p:attrName>
                                        </p:attrNameLst>
                                      </p:cBhvr>
                                      <p:to>
                                        <p:strVal val="hidden"/>
                                      </p:to>
                                    </p:set>
                                  </p:childTnLst>
                                </p:cTn>
                              </p:par>
                              <p:par>
                                <p:cTn id="91" presetID="16" presetClass="exit" presetSubtype="21" fill="hold" nodeType="withEffect">
                                  <p:stCondLst>
                                    <p:cond delay="0"/>
                                  </p:stCondLst>
                                  <p:childTnLst>
                                    <p:animEffect transition="out" filter="barn(inVertical)">
                                      <p:cBhvr>
                                        <p:cTn id="92" dur="500"/>
                                        <p:tgtEl>
                                          <p:spTgt spid="27"/>
                                        </p:tgtEl>
                                      </p:cBhvr>
                                    </p:animEffect>
                                    <p:set>
                                      <p:cBhvr>
                                        <p:cTn id="93" dur="1" fill="hold">
                                          <p:stCondLst>
                                            <p:cond delay="499"/>
                                          </p:stCondLst>
                                        </p:cTn>
                                        <p:tgtEl>
                                          <p:spTgt spid="27"/>
                                        </p:tgtEl>
                                        <p:attrNameLst>
                                          <p:attrName>style.visibility</p:attrName>
                                        </p:attrNameLst>
                                      </p:cBhvr>
                                      <p:to>
                                        <p:strVal val="hidden"/>
                                      </p:to>
                                    </p:set>
                                  </p:childTnLst>
                                </p:cTn>
                              </p:par>
                              <p:par>
                                <p:cTn id="94" presetID="16" presetClass="exit" presetSubtype="21" fill="hold" grpId="1" nodeType="withEffect">
                                  <p:stCondLst>
                                    <p:cond delay="0"/>
                                  </p:stCondLst>
                                  <p:childTnLst>
                                    <p:animEffect transition="out" filter="barn(inVertical)">
                                      <p:cBhvr>
                                        <p:cTn id="95" dur="500"/>
                                        <p:tgtEl>
                                          <p:spTgt spid="30"/>
                                        </p:tgtEl>
                                      </p:cBhvr>
                                    </p:animEffect>
                                    <p:set>
                                      <p:cBhvr>
                                        <p:cTn id="96" dur="1" fill="hold">
                                          <p:stCondLst>
                                            <p:cond delay="499"/>
                                          </p:stCondLst>
                                        </p:cTn>
                                        <p:tgtEl>
                                          <p:spTgt spid="30"/>
                                        </p:tgtEl>
                                        <p:attrNameLst>
                                          <p:attrName>style.visibility</p:attrName>
                                        </p:attrNameLst>
                                      </p:cBhvr>
                                      <p:to>
                                        <p:strVal val="hidden"/>
                                      </p:to>
                                    </p:set>
                                  </p:childTnLst>
                                </p:cTn>
                              </p:par>
                              <p:par>
                                <p:cTn id="97" presetID="16" presetClass="exit" presetSubtype="21" fill="hold" grpId="1" nodeType="withEffect">
                                  <p:stCondLst>
                                    <p:cond delay="0"/>
                                  </p:stCondLst>
                                  <p:childTnLst>
                                    <p:animEffect transition="out" filter="barn(inVertical)">
                                      <p:cBhvr>
                                        <p:cTn id="98" dur="500"/>
                                        <p:tgtEl>
                                          <p:spTgt spid="31"/>
                                        </p:tgtEl>
                                      </p:cBhvr>
                                    </p:animEffect>
                                    <p:set>
                                      <p:cBhvr>
                                        <p:cTn id="99" dur="1" fill="hold">
                                          <p:stCondLst>
                                            <p:cond delay="499"/>
                                          </p:stCondLst>
                                        </p:cTn>
                                        <p:tgtEl>
                                          <p:spTgt spid="31"/>
                                        </p:tgtEl>
                                        <p:attrNameLst>
                                          <p:attrName>style.visibility</p:attrName>
                                        </p:attrNameLst>
                                      </p:cBhvr>
                                      <p:to>
                                        <p:strVal val="hidden"/>
                                      </p:to>
                                    </p:set>
                                  </p:childTnLst>
                                </p:cTn>
                              </p:par>
                              <p:par>
                                <p:cTn id="100" presetID="16" presetClass="exit" presetSubtype="21" fill="hold" nodeType="withEffect">
                                  <p:stCondLst>
                                    <p:cond delay="0"/>
                                  </p:stCondLst>
                                  <p:childTnLst>
                                    <p:animEffect transition="out" filter="barn(inVertical)">
                                      <p:cBhvr>
                                        <p:cTn id="101" dur="500"/>
                                        <p:tgtEl>
                                          <p:spTgt spid="32"/>
                                        </p:tgtEl>
                                      </p:cBhvr>
                                    </p:animEffect>
                                    <p:set>
                                      <p:cBhvr>
                                        <p:cTn id="102" dur="1" fill="hold">
                                          <p:stCondLst>
                                            <p:cond delay="499"/>
                                          </p:stCondLst>
                                        </p:cTn>
                                        <p:tgtEl>
                                          <p:spTgt spid="32"/>
                                        </p:tgtEl>
                                        <p:attrNameLst>
                                          <p:attrName>style.visibility</p:attrName>
                                        </p:attrNameLst>
                                      </p:cBhvr>
                                      <p:to>
                                        <p:strVal val="hidden"/>
                                      </p:to>
                                    </p:set>
                                  </p:childTnLst>
                                </p:cTn>
                              </p:par>
                              <p:par>
                                <p:cTn id="103" presetID="16" presetClass="entr" presetSubtype="21" fill="hold" nodeType="withEffect">
                                  <p:stCondLst>
                                    <p:cond delay="0"/>
                                  </p:stCondLst>
                                  <p:childTnLst>
                                    <p:set>
                                      <p:cBhvr>
                                        <p:cTn id="104" dur="1" fill="hold">
                                          <p:stCondLst>
                                            <p:cond delay="0"/>
                                          </p:stCondLst>
                                        </p:cTn>
                                        <p:tgtEl>
                                          <p:spTgt spid="2"/>
                                        </p:tgtEl>
                                        <p:attrNameLst>
                                          <p:attrName>style.visibility</p:attrName>
                                        </p:attrNameLst>
                                      </p:cBhvr>
                                      <p:to>
                                        <p:strVal val="visible"/>
                                      </p:to>
                                    </p:set>
                                    <p:animEffect transition="in" filter="barn(inVertical)">
                                      <p:cBhvr>
                                        <p:cTn id="10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p:bldP spid="13" grpId="1"/>
      <p:bldP spid="14" grpId="0" animBg="1"/>
      <p:bldP spid="14" grpId="1" animBg="1"/>
      <p:bldP spid="15" grpId="0"/>
      <p:bldP spid="15" grpId="1"/>
      <p:bldP spid="16" grpId="0" animBg="1"/>
      <p:bldP spid="16" grpId="1" animBg="1"/>
      <p:bldP spid="17" grpId="0"/>
      <p:bldP spid="17" grpId="1"/>
      <p:bldP spid="30" grpId="0" animBg="1"/>
      <p:bldP spid="30" grpId="1" animBg="1"/>
      <p:bldP spid="31" grpId="0"/>
      <p:bldP spid="31"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05072" y="228941"/>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5-2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2163317"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数据库设计</a:t>
            </a:r>
          </a:p>
        </p:txBody>
      </p:sp>
      <p:pic>
        <p:nvPicPr>
          <p:cNvPr id="2" name="图片 1">
            <a:extLst>
              <a:ext uri="{FF2B5EF4-FFF2-40B4-BE49-F238E27FC236}">
                <a16:creationId xmlns:a16="http://schemas.microsoft.com/office/drawing/2014/main" id="{E12646D5-E1D0-4D11-AFBF-A017DEB1A668}"/>
              </a:ext>
            </a:extLst>
          </p:cNvPr>
          <p:cNvPicPr>
            <a:picLocks noChangeAspect="1"/>
          </p:cNvPicPr>
          <p:nvPr/>
        </p:nvPicPr>
        <p:blipFill>
          <a:blip r:embed="rId2"/>
          <a:stretch>
            <a:fillRect/>
          </a:stretch>
        </p:blipFill>
        <p:spPr>
          <a:xfrm>
            <a:off x="2991207" y="228940"/>
            <a:ext cx="8870825" cy="6439227"/>
          </a:xfrm>
          <a:prstGeom prst="rect">
            <a:avLst/>
          </a:prstGeom>
        </p:spPr>
      </p:pic>
      <p:pic>
        <p:nvPicPr>
          <p:cNvPr id="4" name="图片 3">
            <a:extLst>
              <a:ext uri="{FF2B5EF4-FFF2-40B4-BE49-F238E27FC236}">
                <a16:creationId xmlns:a16="http://schemas.microsoft.com/office/drawing/2014/main" id="{C7F21C09-FE1D-4964-AC4B-F03E54E6A193}"/>
              </a:ext>
            </a:extLst>
          </p:cNvPr>
          <p:cNvPicPr>
            <a:picLocks noChangeAspect="1"/>
          </p:cNvPicPr>
          <p:nvPr/>
        </p:nvPicPr>
        <p:blipFill>
          <a:blip r:embed="rId3"/>
          <a:stretch>
            <a:fillRect/>
          </a:stretch>
        </p:blipFill>
        <p:spPr>
          <a:xfrm>
            <a:off x="2991207" y="1536452"/>
            <a:ext cx="5780467" cy="3785096"/>
          </a:xfrm>
          <a:prstGeom prst="rect">
            <a:avLst/>
          </a:prstGeom>
        </p:spPr>
      </p:pic>
      <p:sp>
        <p:nvSpPr>
          <p:cNvPr id="5" name="矩形 4">
            <a:extLst>
              <a:ext uri="{FF2B5EF4-FFF2-40B4-BE49-F238E27FC236}">
                <a16:creationId xmlns:a16="http://schemas.microsoft.com/office/drawing/2014/main" id="{61F3106B-7AC8-409E-984F-FBC6E228756D}"/>
              </a:ext>
            </a:extLst>
          </p:cNvPr>
          <p:cNvSpPr/>
          <p:nvPr/>
        </p:nvSpPr>
        <p:spPr>
          <a:xfrm>
            <a:off x="10461072" y="4379053"/>
            <a:ext cx="1434516" cy="1262905"/>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66011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5"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ppt_w</p:attrName>
                                        </p:attrNameLst>
                                      </p:cBhvr>
                                      <p:tavLst>
                                        <p:tav tm="0" fmla="#ppt_w*sin(2.5*pi*$)">
                                          <p:val>
                                            <p:fltVal val="0"/>
                                          </p:val>
                                        </p:tav>
                                        <p:tav tm="100000">
                                          <p:val>
                                            <p:fltVal val="1"/>
                                          </p:val>
                                        </p:tav>
                                      </p:tavLst>
                                    </p:anim>
                                    <p:anim calcmode="lin" valueType="num">
                                      <p:cBhvr>
                                        <p:cTn id="17" dur="10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xit" presetSubtype="0" fill="hold" nodeType="clickEffect">
                                  <p:stCondLst>
                                    <p:cond delay="0"/>
                                  </p:stCondLst>
                                  <p:childTnLst>
                                    <p:animEffect transition="out" filter="fade">
                                      <p:cBhvr>
                                        <p:cTn id="21" dur="1000"/>
                                        <p:tgtEl>
                                          <p:spTgt spid="2"/>
                                        </p:tgtEl>
                                      </p:cBhvr>
                                    </p:animEffect>
                                    <p:anim calcmode="lin" valueType="num">
                                      <p:cBhvr>
                                        <p:cTn id="22" dur="1000"/>
                                        <p:tgtEl>
                                          <p:spTgt spid="2"/>
                                        </p:tgtEl>
                                        <p:attrNameLst>
                                          <p:attrName>ppt_x</p:attrName>
                                        </p:attrNameLst>
                                      </p:cBhvr>
                                      <p:tavLst>
                                        <p:tav tm="0">
                                          <p:val>
                                            <p:strVal val="ppt_x"/>
                                          </p:val>
                                        </p:tav>
                                        <p:tav tm="100000">
                                          <p:val>
                                            <p:strVal val="ppt_x"/>
                                          </p:val>
                                        </p:tav>
                                      </p:tavLst>
                                    </p:anim>
                                    <p:anim calcmode="lin" valueType="num">
                                      <p:cBhvr>
                                        <p:cTn id="23" dur="1000"/>
                                        <p:tgtEl>
                                          <p:spTgt spid="2"/>
                                        </p:tgtEl>
                                        <p:attrNameLst>
                                          <p:attrName>ppt_y</p:attrName>
                                        </p:attrNameLst>
                                      </p:cBhvr>
                                      <p:tavLst>
                                        <p:tav tm="0">
                                          <p:val>
                                            <p:strVal val="ppt_y"/>
                                          </p:val>
                                        </p:tav>
                                        <p:tav tm="100000">
                                          <p:val>
                                            <p:strVal val="ppt_y+.1"/>
                                          </p:val>
                                        </p:tav>
                                      </p:tavLst>
                                    </p:anim>
                                    <p:set>
                                      <p:cBhvr>
                                        <p:cTn id="24" dur="1" fill="hold">
                                          <p:stCondLst>
                                            <p:cond delay="999"/>
                                          </p:stCondLst>
                                        </p:cTn>
                                        <p:tgtEl>
                                          <p:spTgt spid="2"/>
                                        </p:tgtEl>
                                        <p:attrNameLst>
                                          <p:attrName>style.visibility</p:attrName>
                                        </p:attrNameLst>
                                      </p:cBhvr>
                                      <p:to>
                                        <p:strVal val="hidden"/>
                                      </p:to>
                                    </p:set>
                                  </p:childTnLst>
                                </p:cTn>
                              </p:par>
                              <p:par>
                                <p:cTn id="25" presetID="42" presetClass="exit" presetSubtype="0" fill="hold" grpId="1" nodeType="withEffect">
                                  <p:stCondLst>
                                    <p:cond delay="0"/>
                                  </p:stCondLst>
                                  <p:childTnLst>
                                    <p:animEffect transition="out" filter="fade">
                                      <p:cBhvr>
                                        <p:cTn id="26" dur="1000"/>
                                        <p:tgtEl>
                                          <p:spTgt spid="5"/>
                                        </p:tgtEl>
                                      </p:cBhvr>
                                    </p:animEffect>
                                    <p:anim calcmode="lin" valueType="num">
                                      <p:cBhvr>
                                        <p:cTn id="27" dur="1000"/>
                                        <p:tgtEl>
                                          <p:spTgt spid="5"/>
                                        </p:tgtEl>
                                        <p:attrNameLst>
                                          <p:attrName>ppt_x</p:attrName>
                                        </p:attrNameLst>
                                      </p:cBhvr>
                                      <p:tavLst>
                                        <p:tav tm="0">
                                          <p:val>
                                            <p:strVal val="ppt_x"/>
                                          </p:val>
                                        </p:tav>
                                        <p:tav tm="100000">
                                          <p:val>
                                            <p:strVal val="ppt_x"/>
                                          </p:val>
                                        </p:tav>
                                      </p:tavLst>
                                    </p:anim>
                                    <p:anim calcmode="lin" valueType="num">
                                      <p:cBhvr>
                                        <p:cTn id="28" dur="1000"/>
                                        <p:tgtEl>
                                          <p:spTgt spid="5"/>
                                        </p:tgtEl>
                                        <p:attrNameLst>
                                          <p:attrName>ppt_y</p:attrName>
                                        </p:attrNameLst>
                                      </p:cBhvr>
                                      <p:tavLst>
                                        <p:tav tm="0">
                                          <p:val>
                                            <p:strVal val="ppt_y"/>
                                          </p:val>
                                        </p:tav>
                                        <p:tav tm="100000">
                                          <p:val>
                                            <p:strVal val="ppt_y+.1"/>
                                          </p:val>
                                        </p:tav>
                                      </p:tavLst>
                                    </p:anim>
                                    <p:set>
                                      <p:cBhvr>
                                        <p:cTn id="29" dur="1" fill="hold">
                                          <p:stCondLst>
                                            <p:cond delay="999"/>
                                          </p:stCondLst>
                                        </p:cTn>
                                        <p:tgtEl>
                                          <p:spTgt spid="5"/>
                                        </p:tgtEl>
                                        <p:attrNameLst>
                                          <p:attrName>style.visibility</p:attrName>
                                        </p:attrNameLst>
                                      </p:cBhvr>
                                      <p:to>
                                        <p:strVal val="hidden"/>
                                      </p:to>
                                    </p:set>
                                  </p:childTnLst>
                                </p:cTn>
                              </p:par>
                              <p:par>
                                <p:cTn id="30" presetID="42" presetClass="entr" presetSubtype="0" fill="hold" nodeType="with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000"/>
                                        <p:tgtEl>
                                          <p:spTgt spid="4"/>
                                        </p:tgtEl>
                                      </p:cBhvr>
                                    </p:animEffect>
                                    <p:anim calcmode="lin" valueType="num">
                                      <p:cBhvr>
                                        <p:cTn id="33" dur="1000" fill="hold"/>
                                        <p:tgtEl>
                                          <p:spTgt spid="4"/>
                                        </p:tgtEl>
                                        <p:attrNameLst>
                                          <p:attrName>ppt_x</p:attrName>
                                        </p:attrNameLst>
                                      </p:cBhvr>
                                      <p:tavLst>
                                        <p:tav tm="0">
                                          <p:val>
                                            <p:strVal val="#ppt_x"/>
                                          </p:val>
                                        </p:tav>
                                        <p:tav tm="100000">
                                          <p:val>
                                            <p:strVal val="#ppt_x"/>
                                          </p:val>
                                        </p:tav>
                                      </p:tavLst>
                                    </p:anim>
                                    <p:anim calcmode="lin" valueType="num">
                                      <p:cBhvr>
                                        <p:cTn id="3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第六部分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功能实现</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388651448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6-1</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重点模块</a:t>
            </a:r>
          </a:p>
        </p:txBody>
      </p:sp>
      <p:grpSp>
        <p:nvGrpSpPr>
          <p:cNvPr id="4" name="组合 3">
            <a:extLst>
              <a:ext uri="{FF2B5EF4-FFF2-40B4-BE49-F238E27FC236}">
                <a16:creationId xmlns:a16="http://schemas.microsoft.com/office/drawing/2014/main" id="{5C4032F1-52D4-4F1F-9995-85DF54BB1FE8}"/>
              </a:ext>
            </a:extLst>
          </p:cNvPr>
          <p:cNvGrpSpPr/>
          <p:nvPr/>
        </p:nvGrpSpPr>
        <p:grpSpPr>
          <a:xfrm>
            <a:off x="895350" y="2189163"/>
            <a:ext cx="2796527" cy="3448050"/>
            <a:chOff x="334963" y="2189163"/>
            <a:chExt cx="2796527" cy="3448050"/>
          </a:xfrm>
        </p:grpSpPr>
        <p:sp>
          <p:nvSpPr>
            <p:cNvPr id="11" name="矩形 10">
              <a:extLst>
                <a:ext uri="{FF2B5EF4-FFF2-40B4-BE49-F238E27FC236}">
                  <a16:creationId xmlns:a16="http://schemas.microsoft.com/office/drawing/2014/main" id="{119B7475-57C7-4B84-8098-722874596262}"/>
                </a:ext>
              </a:extLst>
            </p:cNvPr>
            <p:cNvSpPr/>
            <p:nvPr/>
          </p:nvSpPr>
          <p:spPr>
            <a:xfrm>
              <a:off x="334964" y="5497513"/>
              <a:ext cx="2796526" cy="139700"/>
            </a:xfrm>
            <a:prstGeom prst="rect">
              <a:avLst/>
            </a:prstGeom>
            <a:solidFill>
              <a:srgbClr val="66656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16" name="矩形 15">
              <a:extLst>
                <a:ext uri="{FF2B5EF4-FFF2-40B4-BE49-F238E27FC236}">
                  <a16:creationId xmlns:a16="http://schemas.microsoft.com/office/drawing/2014/main" id="{1F4B9949-C7F5-4029-88E0-CE2CAC588DE9}"/>
                </a:ext>
              </a:extLst>
            </p:cNvPr>
            <p:cNvSpPr/>
            <p:nvPr/>
          </p:nvSpPr>
          <p:spPr>
            <a:xfrm>
              <a:off x="334963" y="2189163"/>
              <a:ext cx="2796527" cy="3200400"/>
            </a:xfrm>
            <a:prstGeom prst="rect">
              <a:avLst/>
            </a:prstGeom>
            <a:solidFill>
              <a:srgbClr val="66656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grpSp>
          <p:nvGrpSpPr>
            <p:cNvPr id="20" name="组合 19">
              <a:extLst>
                <a:ext uri="{FF2B5EF4-FFF2-40B4-BE49-F238E27FC236}">
                  <a16:creationId xmlns:a16="http://schemas.microsoft.com/office/drawing/2014/main" id="{58940575-AB84-4222-A5CB-2F60BBC62A63}"/>
                </a:ext>
              </a:extLst>
            </p:cNvPr>
            <p:cNvGrpSpPr/>
            <p:nvPr/>
          </p:nvGrpSpPr>
          <p:grpSpPr>
            <a:xfrm>
              <a:off x="425630" y="2205219"/>
              <a:ext cx="2615193" cy="2261089"/>
              <a:chOff x="383991" y="2577549"/>
              <a:chExt cx="2615194" cy="2261088"/>
            </a:xfrm>
          </p:grpSpPr>
          <p:sp>
            <p:nvSpPr>
              <p:cNvPr id="21" name="矩形 20">
                <a:extLst>
                  <a:ext uri="{FF2B5EF4-FFF2-40B4-BE49-F238E27FC236}">
                    <a16:creationId xmlns:a16="http://schemas.microsoft.com/office/drawing/2014/main" id="{CB88E604-02F3-4397-870F-163D84A4D602}"/>
                  </a:ext>
                </a:extLst>
              </p:cNvPr>
              <p:cNvSpPr/>
              <p:nvPr/>
            </p:nvSpPr>
            <p:spPr>
              <a:xfrm>
                <a:off x="383991" y="3748724"/>
                <a:ext cx="2615194" cy="1089913"/>
              </a:xfrm>
              <a:prstGeom prst="rect">
                <a:avLst/>
              </a:prstGeom>
            </p:spPr>
            <p:txBody>
              <a:bodyPr wrap="square">
                <a:spAutoFit/>
              </a:bodyPr>
              <a:lstStyle/>
              <a:p>
                <a:pPr marL="0" marR="0" lvl="0" indent="0"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使用</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AES</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对称算法以及</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RSA</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非对称算法对二维码进行加密</a:t>
                </a:r>
              </a:p>
            </p:txBody>
          </p:sp>
          <p:sp>
            <p:nvSpPr>
              <p:cNvPr id="22" name="矩形 21">
                <a:extLst>
                  <a:ext uri="{FF2B5EF4-FFF2-40B4-BE49-F238E27FC236}">
                    <a16:creationId xmlns:a16="http://schemas.microsoft.com/office/drawing/2014/main" id="{2E094305-410D-4B79-B755-C74F257A2C7D}"/>
                  </a:ext>
                </a:extLst>
              </p:cNvPr>
              <p:cNvSpPr/>
              <p:nvPr/>
            </p:nvSpPr>
            <p:spPr>
              <a:xfrm>
                <a:off x="436562" y="2577549"/>
                <a:ext cx="2433855" cy="869854"/>
              </a:xfrm>
              <a:prstGeom prst="rect">
                <a:avLst/>
              </a:prstGeom>
            </p:spPr>
            <p:txBody>
              <a:bodyPr wrap="square">
                <a:spAutoFit/>
              </a:bodyPr>
              <a:lstStyle/>
              <a:p>
                <a:pPr marL="0" marR="0" lvl="0" indent="0" algn="just" defTabSz="914377" eaLnBrk="1" fontAlgn="auto" latinLnBrk="0" hangingPunct="1">
                  <a:lnSpc>
                    <a:spcPct val="12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基于</a:t>
                </a:r>
                <a:r>
                  <a:rPr kumimoji="0" lang="en-US" altLang="zh-CN"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AES</a:t>
                </a:r>
                <a:r>
                  <a:rPr kumimoji="0" lang="zh-CN" altLang="en-US"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和</a:t>
                </a:r>
                <a:r>
                  <a:rPr kumimoji="0" lang="en-US" altLang="zh-CN"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RSA</a:t>
                </a:r>
                <a:r>
                  <a:rPr kumimoji="0" lang="zh-CN" altLang="en-US"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的二维码加密算法</a:t>
                </a:r>
              </a:p>
            </p:txBody>
          </p:sp>
          <p:cxnSp>
            <p:nvCxnSpPr>
              <p:cNvPr id="23" name="直接连接符 22">
                <a:extLst>
                  <a:ext uri="{FF2B5EF4-FFF2-40B4-BE49-F238E27FC236}">
                    <a16:creationId xmlns:a16="http://schemas.microsoft.com/office/drawing/2014/main" id="{74F9AC95-43FC-434B-BA7E-D029F8C9DF18}"/>
                  </a:ext>
                </a:extLst>
              </p:cNvPr>
              <p:cNvCxnSpPr>
                <a:cxnSpLocks/>
              </p:cNvCxnSpPr>
              <p:nvPr/>
            </p:nvCxnSpPr>
            <p:spPr>
              <a:xfrm>
                <a:off x="601719" y="3580934"/>
                <a:ext cx="579414" cy="0"/>
              </a:xfrm>
              <a:prstGeom prst="line">
                <a:avLst/>
              </a:prstGeom>
              <a:noFill/>
              <a:ln w="12700" cap="flat" cmpd="sng" algn="ctr">
                <a:solidFill>
                  <a:sysClr val="window" lastClr="FFFFFF"/>
                </a:solidFill>
                <a:prstDash val="solid"/>
                <a:miter lim="800000"/>
              </a:ln>
              <a:effectLst/>
            </p:spPr>
          </p:cxnSp>
        </p:grpSp>
      </p:grpSp>
      <p:grpSp>
        <p:nvGrpSpPr>
          <p:cNvPr id="3" name="组合 2">
            <a:extLst>
              <a:ext uri="{FF2B5EF4-FFF2-40B4-BE49-F238E27FC236}">
                <a16:creationId xmlns:a16="http://schemas.microsoft.com/office/drawing/2014/main" id="{B2A7E735-7C8B-4FA6-93F3-6C616C7D9185}"/>
              </a:ext>
            </a:extLst>
          </p:cNvPr>
          <p:cNvGrpSpPr/>
          <p:nvPr/>
        </p:nvGrpSpPr>
        <p:grpSpPr>
          <a:xfrm>
            <a:off x="4701522" y="2189163"/>
            <a:ext cx="2796529" cy="3448050"/>
            <a:chOff x="3243480" y="2189163"/>
            <a:chExt cx="2796529" cy="3448050"/>
          </a:xfrm>
        </p:grpSpPr>
        <p:sp>
          <p:nvSpPr>
            <p:cNvPr id="12" name="矩形 11">
              <a:extLst>
                <a:ext uri="{FF2B5EF4-FFF2-40B4-BE49-F238E27FC236}">
                  <a16:creationId xmlns:a16="http://schemas.microsoft.com/office/drawing/2014/main" id="{34D886E6-F3C8-424A-8079-BD4DA37A557B}"/>
                </a:ext>
              </a:extLst>
            </p:cNvPr>
            <p:cNvSpPr/>
            <p:nvPr/>
          </p:nvSpPr>
          <p:spPr>
            <a:xfrm>
              <a:off x="3243480" y="5484813"/>
              <a:ext cx="2796528" cy="152400"/>
            </a:xfrm>
            <a:prstGeom prst="rect">
              <a:avLst/>
            </a:prstGeom>
            <a:solidFill>
              <a:srgbClr val="7AA4B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17" name="矩形 16">
              <a:extLst>
                <a:ext uri="{FF2B5EF4-FFF2-40B4-BE49-F238E27FC236}">
                  <a16:creationId xmlns:a16="http://schemas.microsoft.com/office/drawing/2014/main" id="{16D98863-C5A8-4926-8F19-C3C2402A1DF8}"/>
                </a:ext>
              </a:extLst>
            </p:cNvPr>
            <p:cNvSpPr/>
            <p:nvPr/>
          </p:nvSpPr>
          <p:spPr>
            <a:xfrm>
              <a:off x="3243480" y="2189163"/>
              <a:ext cx="2796528" cy="3200400"/>
            </a:xfrm>
            <a:prstGeom prst="rect">
              <a:avLst/>
            </a:prstGeom>
            <a:solidFill>
              <a:srgbClr val="7AA4B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grpSp>
          <p:nvGrpSpPr>
            <p:cNvPr id="24" name="组合 23">
              <a:extLst>
                <a:ext uri="{FF2B5EF4-FFF2-40B4-BE49-F238E27FC236}">
                  <a16:creationId xmlns:a16="http://schemas.microsoft.com/office/drawing/2014/main" id="{B7759CF6-0534-4F9A-91AF-68A563ECEA62}"/>
                </a:ext>
              </a:extLst>
            </p:cNvPr>
            <p:cNvGrpSpPr/>
            <p:nvPr/>
          </p:nvGrpSpPr>
          <p:grpSpPr>
            <a:xfrm>
              <a:off x="3368825" y="2500489"/>
              <a:ext cx="2671184" cy="1697994"/>
              <a:chOff x="418671" y="2872824"/>
              <a:chExt cx="2671184" cy="1697994"/>
            </a:xfrm>
          </p:grpSpPr>
          <p:sp>
            <p:nvSpPr>
              <p:cNvPr id="25" name="矩形 24">
                <a:extLst>
                  <a:ext uri="{FF2B5EF4-FFF2-40B4-BE49-F238E27FC236}">
                    <a16:creationId xmlns:a16="http://schemas.microsoft.com/office/drawing/2014/main" id="{B0CF8E20-5113-495E-9E31-1A698414F148}"/>
                  </a:ext>
                </a:extLst>
              </p:cNvPr>
              <p:cNvSpPr/>
              <p:nvPr/>
            </p:nvSpPr>
            <p:spPr>
              <a:xfrm>
                <a:off x="418671" y="3827153"/>
                <a:ext cx="2671184" cy="743665"/>
              </a:xfrm>
              <a:prstGeom prst="rect">
                <a:avLst/>
              </a:prstGeom>
            </p:spPr>
            <p:txBody>
              <a:bodyPr wrap="square">
                <a:spAutoFit/>
              </a:bodyPr>
              <a:lstStyle/>
              <a:p>
                <a:pPr marL="0" marR="0" lvl="0" indent="0"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通过</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OpenCV</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计算机视觉库对不同时间的资产图片进行核对</a:t>
                </a:r>
              </a:p>
            </p:txBody>
          </p:sp>
          <p:sp>
            <p:nvSpPr>
              <p:cNvPr id="26" name="矩形 25">
                <a:extLst>
                  <a:ext uri="{FF2B5EF4-FFF2-40B4-BE49-F238E27FC236}">
                    <a16:creationId xmlns:a16="http://schemas.microsoft.com/office/drawing/2014/main" id="{C3EC4357-DE5C-40E9-857F-987E6F18A61E}"/>
                  </a:ext>
                </a:extLst>
              </p:cNvPr>
              <p:cNvSpPr/>
              <p:nvPr/>
            </p:nvSpPr>
            <p:spPr>
              <a:xfrm>
                <a:off x="474662" y="2872824"/>
                <a:ext cx="2433855" cy="469167"/>
              </a:xfrm>
              <a:prstGeom prst="rect">
                <a:avLst/>
              </a:prstGeom>
            </p:spPr>
            <p:txBody>
              <a:bodyPr wrap="square">
                <a:spAutoFit/>
              </a:bodyPr>
              <a:lstStyle/>
              <a:p>
                <a:pPr marL="0" marR="0" lvl="0" indent="0" algn="just" defTabSz="914377" eaLnBrk="1" fontAlgn="auto" latinLnBrk="0" hangingPunct="1">
                  <a:lnSpc>
                    <a:spcPct val="120000"/>
                  </a:lnSpc>
                  <a:spcBef>
                    <a:spcPts val="0"/>
                  </a:spcBef>
                  <a:spcAft>
                    <a:spcPts val="0"/>
                  </a:spcAft>
                  <a:buClrTx/>
                  <a:buSzTx/>
                  <a:buFontTx/>
                  <a:buNone/>
                  <a:tabLst/>
                  <a:defRPr/>
                </a:pPr>
                <a:r>
                  <a:rPr kumimoji="0" lang="zh-CN" altLang="en-US"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资产图片自动核对</a:t>
                </a:r>
              </a:p>
            </p:txBody>
          </p:sp>
          <p:cxnSp>
            <p:nvCxnSpPr>
              <p:cNvPr id="27" name="直接连接符 26">
                <a:extLst>
                  <a:ext uri="{FF2B5EF4-FFF2-40B4-BE49-F238E27FC236}">
                    <a16:creationId xmlns:a16="http://schemas.microsoft.com/office/drawing/2014/main" id="{9B38CE59-5A81-45E2-85F6-1423FDC7FCA6}"/>
                  </a:ext>
                </a:extLst>
              </p:cNvPr>
              <p:cNvCxnSpPr>
                <a:cxnSpLocks/>
              </p:cNvCxnSpPr>
              <p:nvPr/>
            </p:nvCxnSpPr>
            <p:spPr>
              <a:xfrm>
                <a:off x="601719" y="3457109"/>
                <a:ext cx="579414" cy="0"/>
              </a:xfrm>
              <a:prstGeom prst="line">
                <a:avLst/>
              </a:prstGeom>
              <a:noFill/>
              <a:ln w="12700" cap="flat" cmpd="sng" algn="ctr">
                <a:solidFill>
                  <a:sysClr val="window" lastClr="FFFFFF"/>
                </a:solidFill>
                <a:prstDash val="solid"/>
                <a:miter lim="800000"/>
              </a:ln>
              <a:effectLst/>
            </p:spPr>
          </p:cxnSp>
        </p:grpSp>
      </p:grpSp>
      <p:grpSp>
        <p:nvGrpSpPr>
          <p:cNvPr id="2" name="组合 1">
            <a:extLst>
              <a:ext uri="{FF2B5EF4-FFF2-40B4-BE49-F238E27FC236}">
                <a16:creationId xmlns:a16="http://schemas.microsoft.com/office/drawing/2014/main" id="{CB1E5AC6-5794-402D-8615-9F996B5FB149}"/>
              </a:ext>
            </a:extLst>
          </p:cNvPr>
          <p:cNvGrpSpPr/>
          <p:nvPr/>
        </p:nvGrpSpPr>
        <p:grpSpPr>
          <a:xfrm>
            <a:off x="8507695" y="2189163"/>
            <a:ext cx="2796529" cy="3448050"/>
            <a:chOff x="8507695" y="2189163"/>
            <a:chExt cx="2796529" cy="3448050"/>
          </a:xfrm>
        </p:grpSpPr>
        <p:sp>
          <p:nvSpPr>
            <p:cNvPr id="13" name="矩形 12">
              <a:extLst>
                <a:ext uri="{FF2B5EF4-FFF2-40B4-BE49-F238E27FC236}">
                  <a16:creationId xmlns:a16="http://schemas.microsoft.com/office/drawing/2014/main" id="{90FC2EB9-2552-45A8-AB4F-F9043596F190}"/>
                </a:ext>
              </a:extLst>
            </p:cNvPr>
            <p:cNvSpPr/>
            <p:nvPr/>
          </p:nvSpPr>
          <p:spPr>
            <a:xfrm>
              <a:off x="8507695" y="5484813"/>
              <a:ext cx="2796528" cy="152400"/>
            </a:xfrm>
            <a:prstGeom prst="rect">
              <a:avLst/>
            </a:prstGeom>
            <a:solidFill>
              <a:srgbClr val="66656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18" name="矩形 17">
              <a:extLst>
                <a:ext uri="{FF2B5EF4-FFF2-40B4-BE49-F238E27FC236}">
                  <a16:creationId xmlns:a16="http://schemas.microsoft.com/office/drawing/2014/main" id="{CB8286DC-9B8F-4867-9769-AC32A30DE3F2}"/>
                </a:ext>
              </a:extLst>
            </p:cNvPr>
            <p:cNvSpPr/>
            <p:nvPr/>
          </p:nvSpPr>
          <p:spPr>
            <a:xfrm>
              <a:off x="8507695" y="2189163"/>
              <a:ext cx="2796528" cy="3200400"/>
            </a:xfrm>
            <a:prstGeom prst="rect">
              <a:avLst/>
            </a:prstGeom>
            <a:solidFill>
              <a:srgbClr val="666563"/>
            </a:solidFill>
            <a:ln w="12700" cap="flat" cmpd="sng" algn="ctr">
              <a:noFill/>
              <a:prstDash val="solid"/>
              <a:miter lim="800000"/>
            </a:ln>
            <a:effectLst/>
          </p:spPr>
          <p:txBody>
            <a:bodyPr rtlCol="0" anchor="ctr"/>
            <a:lstStyle/>
            <a:p>
              <a:pPr marL="0" marR="0" lvl="0" indent="0" algn="ctr" defTabSz="914377"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grpSp>
          <p:nvGrpSpPr>
            <p:cNvPr id="28" name="组合 27">
              <a:extLst>
                <a:ext uri="{FF2B5EF4-FFF2-40B4-BE49-F238E27FC236}">
                  <a16:creationId xmlns:a16="http://schemas.microsoft.com/office/drawing/2014/main" id="{988F71DD-5ACB-414B-854D-5143E3105C04}"/>
                </a:ext>
              </a:extLst>
            </p:cNvPr>
            <p:cNvGrpSpPr/>
            <p:nvPr/>
          </p:nvGrpSpPr>
          <p:grpSpPr>
            <a:xfrm>
              <a:off x="8633036" y="2224268"/>
              <a:ext cx="2671188" cy="2242041"/>
              <a:chOff x="418666" y="2596599"/>
              <a:chExt cx="2671188" cy="2242040"/>
            </a:xfrm>
          </p:grpSpPr>
          <p:sp>
            <p:nvSpPr>
              <p:cNvPr id="29" name="矩形 28">
                <a:extLst>
                  <a:ext uri="{FF2B5EF4-FFF2-40B4-BE49-F238E27FC236}">
                    <a16:creationId xmlns:a16="http://schemas.microsoft.com/office/drawing/2014/main" id="{1DBDBE0B-A9B0-4A35-9DCC-B5233B8996F0}"/>
                  </a:ext>
                </a:extLst>
              </p:cNvPr>
              <p:cNvSpPr/>
              <p:nvPr/>
            </p:nvSpPr>
            <p:spPr>
              <a:xfrm>
                <a:off x="418666" y="3748726"/>
                <a:ext cx="2671188" cy="1089913"/>
              </a:xfrm>
              <a:prstGeom prst="rect">
                <a:avLst/>
              </a:prstGeom>
            </p:spPr>
            <p:txBody>
              <a:bodyPr wrap="square">
                <a:spAutoFit/>
              </a:bodyPr>
              <a:lstStyle/>
              <a:p>
                <a:pPr marL="0" marR="0" lvl="0" indent="0"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使用</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JavaScript</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语言基于</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jQuery</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编写的</a:t>
                </a:r>
                <a:r>
                  <a:rPr kumimoji="0" lang="en-US" altLang="zh-CN"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MacOS</a:t>
                </a:r>
                <a:r>
                  <a:rPr kumimoji="0" lang="zh-CN" altLang="en-US" sz="1500" b="0" i="0" u="none" strike="noStrike" kern="0" cap="none" spc="0" normalizeH="0" baseline="0" noProof="0" dirty="0">
                    <a:ln>
                      <a:noFill/>
                    </a:ln>
                    <a:solidFill>
                      <a:prstClr val="white"/>
                    </a:solidFill>
                    <a:effectLst/>
                    <a:uLnTx/>
                    <a:uFillTx/>
                    <a:latin typeface="Arial"/>
                    <a:ea typeface="思源黑体 CN Regular" panose="020B0500000000000000" pitchFamily="34" charset="-122"/>
                  </a:rPr>
                  <a:t>风格弹出层组件</a:t>
                </a:r>
              </a:p>
            </p:txBody>
          </p:sp>
          <p:sp>
            <p:nvSpPr>
              <p:cNvPr id="30" name="矩形 29">
                <a:extLst>
                  <a:ext uri="{FF2B5EF4-FFF2-40B4-BE49-F238E27FC236}">
                    <a16:creationId xmlns:a16="http://schemas.microsoft.com/office/drawing/2014/main" id="{D1CB707B-E969-454F-821A-F34BF9D10756}"/>
                  </a:ext>
                </a:extLst>
              </p:cNvPr>
              <p:cNvSpPr/>
              <p:nvPr/>
            </p:nvSpPr>
            <p:spPr>
              <a:xfrm>
                <a:off x="474662" y="2596599"/>
                <a:ext cx="2433855" cy="869854"/>
              </a:xfrm>
              <a:prstGeom prst="rect">
                <a:avLst/>
              </a:prstGeom>
            </p:spPr>
            <p:txBody>
              <a:bodyPr wrap="square">
                <a:spAutoFit/>
              </a:bodyPr>
              <a:lstStyle/>
              <a:p>
                <a:pPr marL="0" marR="0" lvl="0" indent="0" algn="just" defTabSz="914377" eaLnBrk="1" fontAlgn="auto" latinLnBrk="0" hangingPunct="1">
                  <a:lnSpc>
                    <a:spcPct val="120000"/>
                  </a:lnSpc>
                  <a:spcBef>
                    <a:spcPts val="0"/>
                  </a:spcBef>
                  <a:spcAft>
                    <a:spcPts val="0"/>
                  </a:spcAft>
                  <a:buClrTx/>
                  <a:buSzTx/>
                  <a:buFontTx/>
                  <a:buNone/>
                  <a:tabLst/>
                  <a:defRPr/>
                </a:pPr>
                <a:r>
                  <a:rPr lang="en-US" altLang="zh-CN" sz="2200" b="1" kern="0" dirty="0">
                    <a:solidFill>
                      <a:prstClr val="white"/>
                    </a:solidFill>
                    <a:latin typeface="Arial"/>
                    <a:ea typeface="思源黑体 CN Regular" panose="020B0500000000000000" pitchFamily="34" charset="-122"/>
                  </a:rPr>
                  <a:t>MacOS</a:t>
                </a:r>
                <a:r>
                  <a:rPr lang="zh-CN" altLang="en-US" sz="2200" b="1" kern="0" dirty="0">
                    <a:solidFill>
                      <a:prstClr val="white"/>
                    </a:solidFill>
                    <a:latin typeface="Arial"/>
                    <a:ea typeface="思源黑体 CN Regular" panose="020B0500000000000000" pitchFamily="34" charset="-122"/>
                  </a:rPr>
                  <a:t>风格弹出层组件</a:t>
                </a:r>
                <a:endParaRPr kumimoji="0" lang="zh-CN" altLang="en-US" sz="2200" b="1" i="0" u="none" strike="noStrike" kern="0" cap="none" spc="0" normalizeH="0" baseline="0" noProof="0" dirty="0">
                  <a:ln>
                    <a:noFill/>
                  </a:ln>
                  <a:solidFill>
                    <a:prstClr val="white"/>
                  </a:solidFill>
                  <a:effectLst/>
                  <a:uLnTx/>
                  <a:uFillTx/>
                  <a:latin typeface="Arial"/>
                  <a:ea typeface="思源黑体 CN Regular" panose="020B0500000000000000" pitchFamily="34" charset="-122"/>
                </a:endParaRPr>
              </a:p>
            </p:txBody>
          </p:sp>
          <p:cxnSp>
            <p:nvCxnSpPr>
              <p:cNvPr id="31" name="直接连接符 30">
                <a:extLst>
                  <a:ext uri="{FF2B5EF4-FFF2-40B4-BE49-F238E27FC236}">
                    <a16:creationId xmlns:a16="http://schemas.microsoft.com/office/drawing/2014/main" id="{5D44563D-2549-4623-82CA-036CB6003F98}"/>
                  </a:ext>
                </a:extLst>
              </p:cNvPr>
              <p:cNvCxnSpPr>
                <a:cxnSpLocks/>
              </p:cNvCxnSpPr>
              <p:nvPr/>
            </p:nvCxnSpPr>
            <p:spPr>
              <a:xfrm>
                <a:off x="601719" y="3533309"/>
                <a:ext cx="579414" cy="0"/>
              </a:xfrm>
              <a:prstGeom prst="line">
                <a:avLst/>
              </a:prstGeom>
              <a:noFill/>
              <a:ln w="12700" cap="flat" cmpd="sng" algn="ctr">
                <a:solidFill>
                  <a:sysClr val="window" lastClr="FFFFFF"/>
                </a:solidFill>
                <a:prstDash val="solid"/>
                <a:miter lim="800000"/>
              </a:ln>
              <a:effectLst/>
            </p:spPr>
          </p:cxnSp>
        </p:grpSp>
      </p:grpSp>
      <p:pic>
        <p:nvPicPr>
          <p:cNvPr id="5" name="图片 4">
            <a:extLst>
              <a:ext uri="{FF2B5EF4-FFF2-40B4-BE49-F238E27FC236}">
                <a16:creationId xmlns:a16="http://schemas.microsoft.com/office/drawing/2014/main" id="{5837C7CA-297E-45E3-8EAC-352AD14962E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5472" y="2149815"/>
            <a:ext cx="4325034" cy="3487397"/>
          </a:xfrm>
          <a:prstGeom prst="rect">
            <a:avLst/>
          </a:prstGeom>
        </p:spPr>
      </p:pic>
      <p:pic>
        <p:nvPicPr>
          <p:cNvPr id="10" name="图片 9">
            <a:extLst>
              <a:ext uri="{FF2B5EF4-FFF2-40B4-BE49-F238E27FC236}">
                <a16:creationId xmlns:a16="http://schemas.microsoft.com/office/drawing/2014/main" id="{2F25910D-254C-4631-B9B4-302A34276D1E}"/>
              </a:ext>
            </a:extLst>
          </p:cNvPr>
          <p:cNvPicPr>
            <a:picLocks noChangeAspect="1"/>
          </p:cNvPicPr>
          <p:nvPr/>
        </p:nvPicPr>
        <p:blipFill>
          <a:blip r:embed="rId3"/>
          <a:stretch>
            <a:fillRect/>
          </a:stretch>
        </p:blipFill>
        <p:spPr>
          <a:xfrm>
            <a:off x="8398417" y="2892563"/>
            <a:ext cx="3229583" cy="2100105"/>
          </a:xfrm>
          <a:prstGeom prst="rect">
            <a:avLst/>
          </a:prstGeom>
        </p:spPr>
      </p:pic>
      <p:pic>
        <p:nvPicPr>
          <p:cNvPr id="15" name="图片 14">
            <a:extLst>
              <a:ext uri="{FF2B5EF4-FFF2-40B4-BE49-F238E27FC236}">
                <a16:creationId xmlns:a16="http://schemas.microsoft.com/office/drawing/2014/main" id="{EF3D4C49-6AB2-4FFB-ABB5-5BF89644D61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357257" y="1701209"/>
            <a:ext cx="4041160" cy="4752747"/>
          </a:xfrm>
          <a:prstGeom prst="rect">
            <a:avLst/>
          </a:prstGeom>
        </p:spPr>
      </p:pic>
    </p:spTree>
    <p:extLst>
      <p:ext uri="{BB962C8B-B14F-4D97-AF65-F5344CB8AC3E}">
        <p14:creationId xmlns:p14="http://schemas.microsoft.com/office/powerpoint/2010/main" val="37754844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500"/>
                                        <p:tgtEl>
                                          <p:spTgt spid="4"/>
                                        </p:tgtEl>
                                      </p:cBhvr>
                                    </p:animEffect>
                                    <p:anim calcmode="lin" valueType="num">
                                      <p:cBhvr>
                                        <p:cTn id="7" dur="500"/>
                                        <p:tgtEl>
                                          <p:spTgt spid="4"/>
                                        </p:tgtEl>
                                        <p:attrNameLst>
                                          <p:attrName>ppt_x</p:attrName>
                                        </p:attrNameLst>
                                      </p:cBhvr>
                                      <p:tavLst>
                                        <p:tav tm="0">
                                          <p:val>
                                            <p:strVal val="ppt_x"/>
                                          </p:val>
                                        </p:tav>
                                        <p:tav tm="100000">
                                          <p:val>
                                            <p:strVal val="ppt_x"/>
                                          </p:val>
                                        </p:tav>
                                      </p:tavLst>
                                    </p:anim>
                                    <p:anim calcmode="lin" valueType="num">
                                      <p:cBhvr>
                                        <p:cTn id="8" dur="500"/>
                                        <p:tgtEl>
                                          <p:spTgt spid="4"/>
                                        </p:tgtEl>
                                        <p:attrNameLst>
                                          <p:attrName>ppt_y</p:attrName>
                                        </p:attrNameLst>
                                      </p:cBhvr>
                                      <p:tavLst>
                                        <p:tav tm="0">
                                          <p:val>
                                            <p:strVal val="ppt_y"/>
                                          </p:val>
                                        </p:tav>
                                        <p:tav tm="100000">
                                          <p:val>
                                            <p:strVal val="ppt_y+.1"/>
                                          </p:val>
                                        </p:tav>
                                      </p:tavLst>
                                    </p:anim>
                                    <p:set>
                                      <p:cBhvr>
                                        <p:cTn id="9" dur="1" fill="hold">
                                          <p:stCondLst>
                                            <p:cond delay="499"/>
                                          </p:stCondLst>
                                        </p:cTn>
                                        <p:tgtEl>
                                          <p:spTgt spid="4"/>
                                        </p:tgtEl>
                                        <p:attrNameLst>
                                          <p:attrName>style.visibility</p:attrName>
                                        </p:attrNameLst>
                                      </p:cBhvr>
                                      <p:to>
                                        <p:strVal val="hidden"/>
                                      </p:to>
                                    </p:set>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anim calcmode="lin" valueType="num">
                                      <p:cBhvr>
                                        <p:cTn id="13" dur="500" fill="hold"/>
                                        <p:tgtEl>
                                          <p:spTgt spid="5"/>
                                        </p:tgtEl>
                                        <p:attrNameLst>
                                          <p:attrName>ppt_x</p:attrName>
                                        </p:attrNameLst>
                                      </p:cBhvr>
                                      <p:tavLst>
                                        <p:tav tm="0">
                                          <p:val>
                                            <p:strVal val="#ppt_x"/>
                                          </p:val>
                                        </p:tav>
                                        <p:tav tm="100000">
                                          <p:val>
                                            <p:strVal val="#ppt_x"/>
                                          </p:val>
                                        </p:tav>
                                      </p:tavLst>
                                    </p:anim>
                                    <p:anim calcmode="lin" valueType="num">
                                      <p:cBhvr>
                                        <p:cTn id="14" dur="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xit" presetSubtype="0" fill="hold" nodeType="clickEffect">
                                  <p:stCondLst>
                                    <p:cond delay="0"/>
                                  </p:stCondLst>
                                  <p:childTnLst>
                                    <p:animEffect transition="out" filter="fade">
                                      <p:cBhvr>
                                        <p:cTn id="18" dur="500"/>
                                        <p:tgtEl>
                                          <p:spTgt spid="3"/>
                                        </p:tgtEl>
                                      </p:cBhvr>
                                    </p:animEffect>
                                    <p:anim calcmode="lin" valueType="num">
                                      <p:cBhvr>
                                        <p:cTn id="19" dur="500"/>
                                        <p:tgtEl>
                                          <p:spTgt spid="3"/>
                                        </p:tgtEl>
                                        <p:attrNameLst>
                                          <p:attrName>ppt_x</p:attrName>
                                        </p:attrNameLst>
                                      </p:cBhvr>
                                      <p:tavLst>
                                        <p:tav tm="0">
                                          <p:val>
                                            <p:strVal val="ppt_x"/>
                                          </p:val>
                                        </p:tav>
                                        <p:tav tm="100000">
                                          <p:val>
                                            <p:strVal val="ppt_x"/>
                                          </p:val>
                                        </p:tav>
                                      </p:tavLst>
                                    </p:anim>
                                    <p:anim calcmode="lin" valueType="num">
                                      <p:cBhvr>
                                        <p:cTn id="20" dur="500"/>
                                        <p:tgtEl>
                                          <p:spTgt spid="3"/>
                                        </p:tgtEl>
                                        <p:attrNameLst>
                                          <p:attrName>ppt_y</p:attrName>
                                        </p:attrNameLst>
                                      </p:cBhvr>
                                      <p:tavLst>
                                        <p:tav tm="0">
                                          <p:val>
                                            <p:strVal val="ppt_y"/>
                                          </p:val>
                                        </p:tav>
                                        <p:tav tm="100000">
                                          <p:val>
                                            <p:strVal val="ppt_y+.1"/>
                                          </p:val>
                                        </p:tav>
                                      </p:tavLst>
                                    </p:anim>
                                    <p:set>
                                      <p:cBhvr>
                                        <p:cTn id="21" dur="1" fill="hold">
                                          <p:stCondLst>
                                            <p:cond delay="499"/>
                                          </p:stCondLst>
                                        </p:cTn>
                                        <p:tgtEl>
                                          <p:spTgt spid="3"/>
                                        </p:tgtEl>
                                        <p:attrNameLst>
                                          <p:attrName>style.visibility</p:attrName>
                                        </p:attrNameLst>
                                      </p:cBhvr>
                                      <p:to>
                                        <p:strVal val="hidden"/>
                                      </p:to>
                                    </p:set>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anim calcmode="lin" valueType="num">
                                      <p:cBhvr>
                                        <p:cTn id="25" dur="500" fill="hold"/>
                                        <p:tgtEl>
                                          <p:spTgt spid="15"/>
                                        </p:tgtEl>
                                        <p:attrNameLst>
                                          <p:attrName>ppt_x</p:attrName>
                                        </p:attrNameLst>
                                      </p:cBhvr>
                                      <p:tavLst>
                                        <p:tav tm="0">
                                          <p:val>
                                            <p:strVal val="#ppt_x"/>
                                          </p:val>
                                        </p:tav>
                                        <p:tav tm="100000">
                                          <p:val>
                                            <p:strVal val="#ppt_x"/>
                                          </p:val>
                                        </p:tav>
                                      </p:tavLst>
                                    </p:anim>
                                    <p:anim calcmode="lin" valueType="num">
                                      <p:cBhvr>
                                        <p:cTn id="26"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xit" presetSubtype="0" fill="hold" nodeType="clickEffect">
                                  <p:stCondLst>
                                    <p:cond delay="0"/>
                                  </p:stCondLst>
                                  <p:childTnLst>
                                    <p:animEffect transition="out" filter="fade">
                                      <p:cBhvr>
                                        <p:cTn id="30" dur="500"/>
                                        <p:tgtEl>
                                          <p:spTgt spid="2"/>
                                        </p:tgtEl>
                                      </p:cBhvr>
                                    </p:animEffect>
                                    <p:anim calcmode="lin" valueType="num">
                                      <p:cBhvr>
                                        <p:cTn id="31" dur="500"/>
                                        <p:tgtEl>
                                          <p:spTgt spid="2"/>
                                        </p:tgtEl>
                                        <p:attrNameLst>
                                          <p:attrName>ppt_x</p:attrName>
                                        </p:attrNameLst>
                                      </p:cBhvr>
                                      <p:tavLst>
                                        <p:tav tm="0">
                                          <p:val>
                                            <p:strVal val="ppt_x"/>
                                          </p:val>
                                        </p:tav>
                                        <p:tav tm="100000">
                                          <p:val>
                                            <p:strVal val="ppt_x"/>
                                          </p:val>
                                        </p:tav>
                                      </p:tavLst>
                                    </p:anim>
                                    <p:anim calcmode="lin" valueType="num">
                                      <p:cBhvr>
                                        <p:cTn id="32" dur="500"/>
                                        <p:tgtEl>
                                          <p:spTgt spid="2"/>
                                        </p:tgtEl>
                                        <p:attrNameLst>
                                          <p:attrName>ppt_y</p:attrName>
                                        </p:attrNameLst>
                                      </p:cBhvr>
                                      <p:tavLst>
                                        <p:tav tm="0">
                                          <p:val>
                                            <p:strVal val="ppt_y"/>
                                          </p:val>
                                        </p:tav>
                                        <p:tav tm="100000">
                                          <p:val>
                                            <p:strVal val="ppt_y+.1"/>
                                          </p:val>
                                        </p:tav>
                                      </p:tavLst>
                                    </p:anim>
                                    <p:set>
                                      <p:cBhvr>
                                        <p:cTn id="33" dur="1" fill="hold">
                                          <p:stCondLst>
                                            <p:cond delay="499"/>
                                          </p:stCondLst>
                                        </p:cTn>
                                        <p:tgtEl>
                                          <p:spTgt spid="2"/>
                                        </p:tgtEl>
                                        <p:attrNameLst>
                                          <p:attrName>style.visibility</p:attrName>
                                        </p:attrNameLst>
                                      </p:cBhvr>
                                      <p:to>
                                        <p:strVal val="hidden"/>
                                      </p:to>
                                    </p:set>
                                  </p:childTnLst>
                                </p:cTn>
                              </p:par>
                              <p:par>
                                <p:cTn id="34" presetID="42" presetClass="entr" presetSubtype="0" fill="hold"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anim calcmode="lin" valueType="num">
                                      <p:cBhvr>
                                        <p:cTn id="37" dur="500" fill="hold"/>
                                        <p:tgtEl>
                                          <p:spTgt spid="10"/>
                                        </p:tgtEl>
                                        <p:attrNameLst>
                                          <p:attrName>ppt_x</p:attrName>
                                        </p:attrNameLst>
                                      </p:cBhvr>
                                      <p:tavLst>
                                        <p:tav tm="0">
                                          <p:val>
                                            <p:strVal val="#ppt_x"/>
                                          </p:val>
                                        </p:tav>
                                        <p:tav tm="100000">
                                          <p:val>
                                            <p:strVal val="#ppt_x"/>
                                          </p:val>
                                        </p:tav>
                                      </p:tavLst>
                                    </p:anim>
                                    <p:anim calcmode="lin" valueType="num">
                                      <p:cBhvr>
                                        <p:cTn id="38"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pic>
        <p:nvPicPr>
          <p:cNvPr id="2" name="图片 1">
            <a:extLst>
              <a:ext uri="{FF2B5EF4-FFF2-40B4-BE49-F238E27FC236}">
                <a16:creationId xmlns:a16="http://schemas.microsoft.com/office/drawing/2014/main" id="{9B149F55-9645-4662-84A6-3A54E6F68AF9}"/>
              </a:ext>
            </a:extLst>
          </p:cNvPr>
          <p:cNvPicPr>
            <a:picLocks noChangeAspect="1"/>
          </p:cNvPicPr>
          <p:nvPr/>
        </p:nvPicPr>
        <p:blipFill>
          <a:blip r:embed="rId2"/>
          <a:stretch>
            <a:fillRect/>
          </a:stretch>
        </p:blipFill>
        <p:spPr>
          <a:xfrm>
            <a:off x="432182" y="1377980"/>
            <a:ext cx="3661645" cy="4415289"/>
          </a:xfrm>
          <a:prstGeom prst="rect">
            <a:avLst/>
          </a:prstGeom>
        </p:spPr>
      </p:pic>
      <p:pic>
        <p:nvPicPr>
          <p:cNvPr id="3" name="图片 2">
            <a:extLst>
              <a:ext uri="{FF2B5EF4-FFF2-40B4-BE49-F238E27FC236}">
                <a16:creationId xmlns:a16="http://schemas.microsoft.com/office/drawing/2014/main" id="{76EBF264-7C55-4667-A51E-0946021249AA}"/>
              </a:ext>
            </a:extLst>
          </p:cNvPr>
          <p:cNvPicPr>
            <a:picLocks noChangeAspect="1"/>
          </p:cNvPicPr>
          <p:nvPr/>
        </p:nvPicPr>
        <p:blipFill>
          <a:blip r:embed="rId3"/>
          <a:stretch>
            <a:fillRect/>
          </a:stretch>
        </p:blipFill>
        <p:spPr>
          <a:xfrm>
            <a:off x="4824617" y="1088277"/>
            <a:ext cx="2721515" cy="4704992"/>
          </a:xfrm>
          <a:prstGeom prst="rect">
            <a:avLst/>
          </a:prstGeom>
        </p:spPr>
      </p:pic>
      <p:pic>
        <p:nvPicPr>
          <p:cNvPr id="4" name="图片 3">
            <a:extLst>
              <a:ext uri="{FF2B5EF4-FFF2-40B4-BE49-F238E27FC236}">
                <a16:creationId xmlns:a16="http://schemas.microsoft.com/office/drawing/2014/main" id="{87910B6C-09BB-4BA3-91CA-8A1584BD505B}"/>
              </a:ext>
            </a:extLst>
          </p:cNvPr>
          <p:cNvPicPr>
            <a:picLocks noChangeAspect="1"/>
          </p:cNvPicPr>
          <p:nvPr/>
        </p:nvPicPr>
        <p:blipFill>
          <a:blip r:embed="rId4"/>
          <a:stretch>
            <a:fillRect/>
          </a:stretch>
        </p:blipFill>
        <p:spPr>
          <a:xfrm>
            <a:off x="8276922" y="1092717"/>
            <a:ext cx="2603599" cy="4700552"/>
          </a:xfrm>
          <a:prstGeom prst="rect">
            <a:avLst/>
          </a:prstGeom>
        </p:spPr>
      </p:pic>
      <p:sp>
        <p:nvSpPr>
          <p:cNvPr id="5" name="文本框 4">
            <a:extLst>
              <a:ext uri="{FF2B5EF4-FFF2-40B4-BE49-F238E27FC236}">
                <a16:creationId xmlns:a16="http://schemas.microsoft.com/office/drawing/2014/main" id="{F69915F7-4022-40B3-9C53-993C8E873E78}"/>
              </a:ext>
            </a:extLst>
          </p:cNvPr>
          <p:cNvSpPr txBox="1"/>
          <p:nvPr/>
        </p:nvSpPr>
        <p:spPr>
          <a:xfrm>
            <a:off x="1458937" y="6012027"/>
            <a:ext cx="1608133" cy="369332"/>
          </a:xfrm>
          <a:prstGeom prst="rect">
            <a:avLst/>
          </a:prstGeom>
          <a:noFill/>
        </p:spPr>
        <p:txBody>
          <a:bodyPr wrap="none" rtlCol="0">
            <a:spAutoFit/>
          </a:bodyPr>
          <a:lstStyle/>
          <a:p>
            <a:r>
              <a:rPr lang="en-US" altLang="zh-CN" dirty="0"/>
              <a:t>PC</a:t>
            </a:r>
            <a:r>
              <a:rPr lang="zh-CN" altLang="en-US" dirty="0"/>
              <a:t>端登录界面</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054295" y="6012027"/>
            <a:ext cx="2262158" cy="369332"/>
          </a:xfrm>
          <a:prstGeom prst="rect">
            <a:avLst/>
          </a:prstGeom>
          <a:noFill/>
        </p:spPr>
        <p:txBody>
          <a:bodyPr wrap="none" rtlCol="0">
            <a:spAutoFit/>
          </a:bodyPr>
          <a:lstStyle/>
          <a:p>
            <a:r>
              <a:rPr lang="zh-CN" altLang="en-US" dirty="0"/>
              <a:t>微信小程序登录界面</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8593515" y="6012027"/>
            <a:ext cx="1970411" cy="369332"/>
          </a:xfrm>
          <a:prstGeom prst="rect">
            <a:avLst/>
          </a:prstGeom>
          <a:noFill/>
        </p:spPr>
        <p:txBody>
          <a:bodyPr wrap="none" rtlCol="0">
            <a:spAutoFit/>
          </a:bodyPr>
          <a:lstStyle/>
          <a:p>
            <a:r>
              <a:rPr lang="zh-CN" altLang="en-US" dirty="0"/>
              <a:t>手机</a:t>
            </a:r>
            <a:r>
              <a:rPr lang="en-US" altLang="zh-CN" dirty="0"/>
              <a:t>APP</a:t>
            </a:r>
            <a:r>
              <a:rPr lang="zh-CN" altLang="en-US" dirty="0"/>
              <a:t>登录界面</a:t>
            </a:r>
          </a:p>
        </p:txBody>
      </p:sp>
    </p:spTree>
    <p:extLst>
      <p:ext uri="{BB962C8B-B14F-4D97-AF65-F5344CB8AC3E}">
        <p14:creationId xmlns:p14="http://schemas.microsoft.com/office/powerpoint/2010/main" val="345211000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500"/>
                                        <p:tgtEl>
                                          <p:spTgt spid="3"/>
                                        </p:tgtEl>
                                      </p:cBhvr>
                                    </p:animEffect>
                                  </p:childTnLst>
                                </p:cTn>
                              </p:par>
                              <p:par>
                                <p:cTn id="11" presetID="6" presetClass="entr" presetSubtype="16"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circle(in)">
                                      <p:cBhvr>
                                        <p:cTn id="13" dur="500"/>
                                        <p:tgtEl>
                                          <p:spTgt spid="4"/>
                                        </p:tgtEl>
                                      </p:cBhvr>
                                    </p:animEffect>
                                  </p:childTnLst>
                                </p:cTn>
                              </p:par>
                              <p:par>
                                <p:cTn id="14" presetID="6" presetClass="entr" presetSubtype="16"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circle(in)">
                                      <p:cBhvr>
                                        <p:cTn id="16" dur="500"/>
                                        <p:tgtEl>
                                          <p:spTgt spid="11"/>
                                        </p:tgtEl>
                                      </p:cBhvr>
                                    </p:animEffect>
                                  </p:childTnLst>
                                </p:cTn>
                              </p:par>
                              <p:par>
                                <p:cTn id="17" presetID="6" presetClass="entr" presetSubtype="16"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circle(in)">
                                      <p:cBhvr>
                                        <p:cTn id="19" dur="500"/>
                                        <p:tgtEl>
                                          <p:spTgt spid="10"/>
                                        </p:tgtEl>
                                      </p:cBhvr>
                                    </p:animEffect>
                                  </p:childTnLst>
                                </p:cTn>
                              </p:par>
                              <p:par>
                                <p:cTn id="20" presetID="6"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circle(in)">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3EAC7E55-6CE4-41D7-957A-D1C3A1383869}"/>
              </a:ext>
            </a:extLst>
          </p:cNvPr>
          <p:cNvSpPr/>
          <p:nvPr/>
        </p:nvSpPr>
        <p:spPr>
          <a:xfrm>
            <a:off x="4012817" y="-380"/>
            <a:ext cx="8179183" cy="6858003"/>
          </a:xfrm>
          <a:prstGeom prst="rect">
            <a:avLst/>
          </a:prstGeom>
          <a:solidFill>
            <a:srgbClr val="F3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8040A90D-AD19-4412-841F-DB7C6B56F8AA}"/>
              </a:ext>
            </a:extLst>
          </p:cNvPr>
          <p:cNvGrpSpPr/>
          <p:nvPr/>
        </p:nvGrpSpPr>
        <p:grpSpPr>
          <a:xfrm rot="5400000">
            <a:off x="-1060029" y="1060026"/>
            <a:ext cx="6858004" cy="4737948"/>
            <a:chOff x="0" y="4203897"/>
            <a:chExt cx="12192000" cy="2654103"/>
          </a:xfrm>
          <a:solidFill>
            <a:srgbClr val="7AA4B0"/>
          </a:solidFill>
        </p:grpSpPr>
        <p:sp>
          <p:nvSpPr>
            <p:cNvPr id="5" name="矩形 4">
              <a:extLst>
                <a:ext uri="{FF2B5EF4-FFF2-40B4-BE49-F238E27FC236}">
                  <a16:creationId xmlns:a16="http://schemas.microsoft.com/office/drawing/2014/main" id="{A570A89E-53E6-498D-84C0-D6F391957696}"/>
                </a:ext>
              </a:extLst>
            </p:cNvPr>
            <p:cNvSpPr/>
            <p:nvPr/>
          </p:nvSpPr>
          <p:spPr>
            <a:xfrm>
              <a:off x="0" y="4610100"/>
              <a:ext cx="12192000" cy="2247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a:extLst>
                <a:ext uri="{FF2B5EF4-FFF2-40B4-BE49-F238E27FC236}">
                  <a16:creationId xmlns:a16="http://schemas.microsoft.com/office/drawing/2014/main" id="{DD17B232-B1D8-4090-ACC2-5FE5D46E255C}"/>
                </a:ext>
              </a:extLst>
            </p:cNvPr>
            <p:cNvSpPr/>
            <p:nvPr/>
          </p:nvSpPr>
          <p:spPr>
            <a:xfrm>
              <a:off x="5117729" y="4203897"/>
              <a:ext cx="1826721" cy="5672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9" name="文本框 8">
            <a:extLst>
              <a:ext uri="{FF2B5EF4-FFF2-40B4-BE49-F238E27FC236}">
                <a16:creationId xmlns:a16="http://schemas.microsoft.com/office/drawing/2014/main" id="{35479AD5-58FF-44EB-880A-B3DCCA69FBD9}"/>
              </a:ext>
            </a:extLst>
          </p:cNvPr>
          <p:cNvSpPr txBox="1"/>
          <p:nvPr/>
        </p:nvSpPr>
        <p:spPr>
          <a:xfrm>
            <a:off x="781664" y="2311400"/>
            <a:ext cx="2367935" cy="1323439"/>
          </a:xfrm>
          <a:prstGeom prst="rect">
            <a:avLst/>
          </a:prstGeom>
          <a:noFill/>
        </p:spPr>
        <p:txBody>
          <a:bodyPr wrap="square" rtlCol="0">
            <a:spAutoFit/>
          </a:bodyPr>
          <a:lstStyle/>
          <a:p>
            <a:r>
              <a:rPr lang="zh-CN" altLang="en-US" sz="8000" dirty="0">
                <a:solidFill>
                  <a:schemeClr val="bg1"/>
                </a:solidFill>
                <a:latin typeface="思源黑体 CN Medium" panose="020B0600000000000000" pitchFamily="34" charset="-122"/>
                <a:ea typeface="思源黑体 CN Medium" panose="020B0600000000000000" pitchFamily="34" charset="-122"/>
              </a:rPr>
              <a:t>目录</a:t>
            </a:r>
          </a:p>
        </p:txBody>
      </p:sp>
      <p:cxnSp>
        <p:nvCxnSpPr>
          <p:cNvPr id="11" name="直接连接符 10">
            <a:extLst>
              <a:ext uri="{FF2B5EF4-FFF2-40B4-BE49-F238E27FC236}">
                <a16:creationId xmlns:a16="http://schemas.microsoft.com/office/drawing/2014/main" id="{6DC1822C-6432-4AD2-B2EE-E23563FB4CA3}"/>
              </a:ext>
            </a:extLst>
          </p:cNvPr>
          <p:cNvCxnSpPr>
            <a:cxnSpLocks/>
          </p:cNvCxnSpPr>
          <p:nvPr/>
        </p:nvCxnSpPr>
        <p:spPr>
          <a:xfrm>
            <a:off x="939800" y="3545938"/>
            <a:ext cx="19685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D3F0547-F735-455A-9058-363E79D68B97}"/>
              </a:ext>
            </a:extLst>
          </p:cNvPr>
          <p:cNvCxnSpPr>
            <a:cxnSpLocks/>
          </p:cNvCxnSpPr>
          <p:nvPr/>
        </p:nvCxnSpPr>
        <p:spPr>
          <a:xfrm>
            <a:off x="939800" y="3634839"/>
            <a:ext cx="19685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AE4ABBDA-C214-49D4-8AD3-08F337E4AF15}"/>
              </a:ext>
            </a:extLst>
          </p:cNvPr>
          <p:cNvSpPr txBox="1"/>
          <p:nvPr/>
        </p:nvSpPr>
        <p:spPr>
          <a:xfrm>
            <a:off x="5472180" y="245664"/>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第一部分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课题目的</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21" name="文本框 20">
            <a:extLst>
              <a:ext uri="{FF2B5EF4-FFF2-40B4-BE49-F238E27FC236}">
                <a16:creationId xmlns:a16="http://schemas.microsoft.com/office/drawing/2014/main" id="{7C1D41A9-53D7-4012-8771-7E65B57647A8}"/>
              </a:ext>
            </a:extLst>
          </p:cNvPr>
          <p:cNvSpPr txBox="1"/>
          <p:nvPr/>
        </p:nvSpPr>
        <p:spPr>
          <a:xfrm>
            <a:off x="5472180" y="1218973"/>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第二部分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应用现状</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22" name="文本框 21">
            <a:extLst>
              <a:ext uri="{FF2B5EF4-FFF2-40B4-BE49-F238E27FC236}">
                <a16:creationId xmlns:a16="http://schemas.microsoft.com/office/drawing/2014/main" id="{9D5D5EEE-322C-4284-95DE-DF5E382AF152}"/>
              </a:ext>
            </a:extLst>
          </p:cNvPr>
          <p:cNvSpPr txBox="1"/>
          <p:nvPr/>
        </p:nvSpPr>
        <p:spPr>
          <a:xfrm>
            <a:off x="5472180" y="2192282"/>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第三部分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相关技术</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23" name="文本框 22">
            <a:extLst>
              <a:ext uri="{FF2B5EF4-FFF2-40B4-BE49-F238E27FC236}">
                <a16:creationId xmlns:a16="http://schemas.microsoft.com/office/drawing/2014/main" id="{7061F762-D468-4201-972A-3A35DDA508F9}"/>
              </a:ext>
            </a:extLst>
          </p:cNvPr>
          <p:cNvSpPr txBox="1"/>
          <p:nvPr/>
        </p:nvSpPr>
        <p:spPr>
          <a:xfrm>
            <a:off x="5472180" y="3165591"/>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第四部分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需求分析</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24" name="文本框 23">
            <a:extLst>
              <a:ext uri="{FF2B5EF4-FFF2-40B4-BE49-F238E27FC236}">
                <a16:creationId xmlns:a16="http://schemas.microsoft.com/office/drawing/2014/main" id="{7955C75B-8031-4F8B-AEA5-5D3A3FFC8ED1}"/>
              </a:ext>
            </a:extLst>
          </p:cNvPr>
          <p:cNvSpPr txBox="1"/>
          <p:nvPr/>
        </p:nvSpPr>
        <p:spPr>
          <a:xfrm>
            <a:off x="5472180" y="4138898"/>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第五部分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系统设计</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14" name="文本框 13">
            <a:extLst>
              <a:ext uri="{FF2B5EF4-FFF2-40B4-BE49-F238E27FC236}">
                <a16:creationId xmlns:a16="http://schemas.microsoft.com/office/drawing/2014/main" id="{F284FEB5-2F46-4135-8E69-DCF7D38BECD3}"/>
              </a:ext>
            </a:extLst>
          </p:cNvPr>
          <p:cNvSpPr txBox="1"/>
          <p:nvPr/>
        </p:nvSpPr>
        <p:spPr>
          <a:xfrm>
            <a:off x="5488100" y="5078561"/>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第六部分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功能实现</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
        <p:nvSpPr>
          <p:cNvPr id="15" name="文本框 14">
            <a:extLst>
              <a:ext uri="{FF2B5EF4-FFF2-40B4-BE49-F238E27FC236}">
                <a16:creationId xmlns:a16="http://schemas.microsoft.com/office/drawing/2014/main" id="{C645C415-B449-4109-87DB-E998AD76AEC1}"/>
              </a:ext>
            </a:extLst>
          </p:cNvPr>
          <p:cNvSpPr txBox="1"/>
          <p:nvPr/>
        </p:nvSpPr>
        <p:spPr>
          <a:xfrm>
            <a:off x="5488100" y="6051868"/>
            <a:ext cx="5511800" cy="646331"/>
          </a:xfrm>
          <a:prstGeom prst="rect">
            <a:avLst/>
          </a:prstGeom>
          <a:noFill/>
        </p:spPr>
        <p:txBody>
          <a:bodyPr wrap="square" rtlCol="0">
            <a:spAutoFit/>
          </a:bodyPr>
          <a:lstStyle/>
          <a:p>
            <a:pPr marL="571500" indent="-571500">
              <a:buFont typeface="Wingdings" panose="05000000000000000000" pitchFamily="2" charset="2"/>
              <a:buChar char="Ø"/>
            </a:pPr>
            <a:r>
              <a:rPr lang="zh-CN" altLang="en-US" sz="3600" dirty="0">
                <a:solidFill>
                  <a:srgbClr val="666563"/>
                </a:solidFill>
                <a:latin typeface="思源黑体 CN Regular" panose="020B0500000000000000" pitchFamily="34" charset="-122"/>
                <a:ea typeface="思源黑体 CN Regular" panose="020B0500000000000000" pitchFamily="34" charset="-122"/>
              </a:rPr>
              <a:t>第七部分</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r>
              <a:rPr lang="zh-CN" altLang="en-US" sz="3600" dirty="0">
                <a:solidFill>
                  <a:srgbClr val="666563"/>
                </a:solidFill>
                <a:latin typeface="思源黑体 CN Regular" panose="020B0500000000000000" pitchFamily="34" charset="-122"/>
                <a:ea typeface="思源黑体 CN Regular" panose="020B0500000000000000" pitchFamily="34" charset="-122"/>
              </a:rPr>
              <a:t>结论</a:t>
            </a:r>
            <a:r>
              <a:rPr lang="en-US" altLang="zh-CN" sz="3600" dirty="0">
                <a:solidFill>
                  <a:srgbClr val="666563"/>
                </a:solidFill>
                <a:latin typeface="思源黑体 CN Regular" panose="020B0500000000000000" pitchFamily="34" charset="-122"/>
                <a:ea typeface="思源黑体 CN Regular" panose="020B0500000000000000" pitchFamily="34" charset="-122"/>
              </a:rPr>
              <a:t>』</a:t>
            </a:r>
            <a:endParaRPr lang="zh-CN" altLang="en-US" sz="3600" dirty="0">
              <a:solidFill>
                <a:srgbClr val="666563"/>
              </a:solidFill>
              <a:latin typeface="思源黑体 CN Regular" panose="020B0500000000000000" pitchFamily="34" charset="-122"/>
              <a:ea typeface="思源黑体 CN Regular" panose="020B0500000000000000" pitchFamily="34" charset="-122"/>
            </a:endParaRPr>
          </a:p>
        </p:txBody>
      </p:sp>
    </p:spTree>
    <p:extLst>
      <p:ext uri="{BB962C8B-B14F-4D97-AF65-F5344CB8AC3E}">
        <p14:creationId xmlns:p14="http://schemas.microsoft.com/office/powerpoint/2010/main" val="39008844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500"/>
                                        <p:tgtEl>
                                          <p:spTgt spid="21"/>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wipe(left)">
                                      <p:cBhvr>
                                        <p:cTn id="13" dur="500"/>
                                        <p:tgtEl>
                                          <p:spTgt spid="22"/>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wipe(left)">
                                      <p:cBhvr>
                                        <p:cTn id="16" dur="500"/>
                                        <p:tgtEl>
                                          <p:spTgt spid="2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wipe(left)">
                                      <p:cBhvr>
                                        <p:cTn id="19" dur="500"/>
                                        <p:tgtEl>
                                          <p:spTgt spid="2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wipe(left)">
                                      <p:cBhvr>
                                        <p:cTn id="2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P spid="14"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834471" y="5989692"/>
            <a:ext cx="646331" cy="369332"/>
          </a:xfrm>
          <a:prstGeom prst="rect">
            <a:avLst/>
          </a:prstGeom>
          <a:noFill/>
        </p:spPr>
        <p:txBody>
          <a:bodyPr wrap="none" rtlCol="0">
            <a:spAutoFit/>
          </a:bodyPr>
          <a:lstStyle/>
          <a:p>
            <a:r>
              <a:rPr lang="zh-CN" altLang="en-US" dirty="0"/>
              <a:t>首页</a:t>
            </a:r>
          </a:p>
        </p:txBody>
      </p:sp>
      <p:pic>
        <p:nvPicPr>
          <p:cNvPr id="12" name="图片 11">
            <a:extLst>
              <a:ext uri="{FF2B5EF4-FFF2-40B4-BE49-F238E27FC236}">
                <a16:creationId xmlns:a16="http://schemas.microsoft.com/office/drawing/2014/main" id="{23ADA6E6-877C-4657-90BB-1F260636595D}"/>
              </a:ext>
            </a:extLst>
          </p:cNvPr>
          <p:cNvPicPr>
            <a:picLocks noChangeAspect="1"/>
          </p:cNvPicPr>
          <p:nvPr/>
        </p:nvPicPr>
        <p:blipFill>
          <a:blip r:embed="rId2"/>
          <a:stretch>
            <a:fillRect/>
          </a:stretch>
        </p:blipFill>
        <p:spPr>
          <a:xfrm>
            <a:off x="528507" y="857250"/>
            <a:ext cx="10605806" cy="4993567"/>
          </a:xfrm>
          <a:prstGeom prst="rect">
            <a:avLst/>
          </a:prstGeom>
        </p:spPr>
      </p:pic>
    </p:spTree>
    <p:extLst>
      <p:ext uri="{BB962C8B-B14F-4D97-AF65-F5344CB8AC3E}">
        <p14:creationId xmlns:p14="http://schemas.microsoft.com/office/powerpoint/2010/main" val="39078371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054295" y="6012027"/>
            <a:ext cx="1569660" cy="369332"/>
          </a:xfrm>
          <a:prstGeom prst="rect">
            <a:avLst/>
          </a:prstGeom>
          <a:noFill/>
        </p:spPr>
        <p:txBody>
          <a:bodyPr wrap="none" rtlCol="0">
            <a:spAutoFit/>
          </a:bodyPr>
          <a:lstStyle/>
          <a:p>
            <a:r>
              <a:rPr lang="zh-CN" altLang="en-US" dirty="0"/>
              <a:t>资产入库界面</a:t>
            </a:r>
          </a:p>
        </p:txBody>
      </p:sp>
      <p:pic>
        <p:nvPicPr>
          <p:cNvPr id="12" name="图片 11">
            <a:extLst>
              <a:ext uri="{FF2B5EF4-FFF2-40B4-BE49-F238E27FC236}">
                <a16:creationId xmlns:a16="http://schemas.microsoft.com/office/drawing/2014/main" id="{918D9376-4809-4CD9-8515-41CC3FDBD6C7}"/>
              </a:ext>
            </a:extLst>
          </p:cNvPr>
          <p:cNvPicPr>
            <a:picLocks noChangeAspect="1"/>
          </p:cNvPicPr>
          <p:nvPr/>
        </p:nvPicPr>
        <p:blipFill>
          <a:blip r:embed="rId2"/>
          <a:stretch>
            <a:fillRect/>
          </a:stretch>
        </p:blipFill>
        <p:spPr>
          <a:xfrm>
            <a:off x="1008359" y="857250"/>
            <a:ext cx="10545466" cy="5026693"/>
          </a:xfrm>
          <a:prstGeom prst="rect">
            <a:avLst/>
          </a:prstGeom>
        </p:spPr>
      </p:pic>
    </p:spTree>
    <p:extLst>
      <p:ext uri="{BB962C8B-B14F-4D97-AF65-F5344CB8AC3E}">
        <p14:creationId xmlns:p14="http://schemas.microsoft.com/office/powerpoint/2010/main" val="17189278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barn(inVertical)">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434574" y="6012027"/>
            <a:ext cx="2031325" cy="369332"/>
          </a:xfrm>
          <a:prstGeom prst="rect">
            <a:avLst/>
          </a:prstGeom>
          <a:noFill/>
        </p:spPr>
        <p:txBody>
          <a:bodyPr wrap="none" rtlCol="0">
            <a:spAutoFit/>
          </a:bodyPr>
          <a:lstStyle/>
          <a:p>
            <a:r>
              <a:rPr lang="zh-CN" altLang="en-US" dirty="0"/>
              <a:t>填写资产基本信息</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343382" y="6014091"/>
            <a:ext cx="2031325" cy="369332"/>
          </a:xfrm>
          <a:prstGeom prst="rect">
            <a:avLst/>
          </a:prstGeom>
          <a:noFill/>
        </p:spPr>
        <p:txBody>
          <a:bodyPr wrap="none" rtlCol="0">
            <a:spAutoFit/>
          </a:bodyPr>
          <a:lstStyle/>
          <a:p>
            <a:r>
              <a:rPr lang="zh-CN" altLang="en-US" dirty="0"/>
              <a:t>选择要上传的图片</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056040" y="6012027"/>
            <a:ext cx="1800493" cy="369332"/>
          </a:xfrm>
          <a:prstGeom prst="rect">
            <a:avLst/>
          </a:prstGeom>
          <a:noFill/>
        </p:spPr>
        <p:txBody>
          <a:bodyPr wrap="none" rtlCol="0">
            <a:spAutoFit/>
          </a:bodyPr>
          <a:lstStyle/>
          <a:p>
            <a:r>
              <a:rPr lang="zh-CN" altLang="en-US" dirty="0"/>
              <a:t>对图片进行裁剪</a:t>
            </a:r>
          </a:p>
        </p:txBody>
      </p:sp>
      <p:pic>
        <p:nvPicPr>
          <p:cNvPr id="12" name="图片 11">
            <a:extLst>
              <a:ext uri="{FF2B5EF4-FFF2-40B4-BE49-F238E27FC236}">
                <a16:creationId xmlns:a16="http://schemas.microsoft.com/office/drawing/2014/main" id="{DE2F14EA-826B-47EA-A662-88C137C73C6D}"/>
              </a:ext>
            </a:extLst>
          </p:cNvPr>
          <p:cNvPicPr>
            <a:picLocks noChangeAspect="1"/>
          </p:cNvPicPr>
          <p:nvPr/>
        </p:nvPicPr>
        <p:blipFill>
          <a:blip r:embed="rId2"/>
          <a:stretch>
            <a:fillRect/>
          </a:stretch>
        </p:blipFill>
        <p:spPr>
          <a:xfrm>
            <a:off x="434800" y="948610"/>
            <a:ext cx="4030874" cy="4942267"/>
          </a:xfrm>
          <a:prstGeom prst="rect">
            <a:avLst/>
          </a:prstGeom>
        </p:spPr>
      </p:pic>
      <p:pic>
        <p:nvPicPr>
          <p:cNvPr id="13" name="图片 12">
            <a:extLst>
              <a:ext uri="{FF2B5EF4-FFF2-40B4-BE49-F238E27FC236}">
                <a16:creationId xmlns:a16="http://schemas.microsoft.com/office/drawing/2014/main" id="{87BFE4AB-14FB-4D57-B174-F3A3DADE4831}"/>
              </a:ext>
            </a:extLst>
          </p:cNvPr>
          <p:cNvPicPr>
            <a:picLocks noChangeAspect="1"/>
          </p:cNvPicPr>
          <p:nvPr/>
        </p:nvPicPr>
        <p:blipFill>
          <a:blip r:embed="rId3"/>
          <a:stretch>
            <a:fillRect/>
          </a:stretch>
        </p:blipFill>
        <p:spPr>
          <a:xfrm>
            <a:off x="4682855" y="2309925"/>
            <a:ext cx="3352381" cy="3580952"/>
          </a:xfrm>
          <a:prstGeom prst="rect">
            <a:avLst/>
          </a:prstGeom>
        </p:spPr>
      </p:pic>
      <p:pic>
        <p:nvPicPr>
          <p:cNvPr id="15" name="图片 14">
            <a:extLst>
              <a:ext uri="{FF2B5EF4-FFF2-40B4-BE49-F238E27FC236}">
                <a16:creationId xmlns:a16="http://schemas.microsoft.com/office/drawing/2014/main" id="{269636CF-C693-40B0-8ABF-F4D742BEBEEF}"/>
              </a:ext>
            </a:extLst>
          </p:cNvPr>
          <p:cNvPicPr>
            <a:picLocks noChangeAspect="1"/>
          </p:cNvPicPr>
          <p:nvPr/>
        </p:nvPicPr>
        <p:blipFill>
          <a:blip r:embed="rId4"/>
          <a:stretch>
            <a:fillRect/>
          </a:stretch>
        </p:blipFill>
        <p:spPr>
          <a:xfrm>
            <a:off x="8252417" y="1918063"/>
            <a:ext cx="3407740" cy="3972814"/>
          </a:xfrm>
          <a:prstGeom prst="rect">
            <a:avLst/>
          </a:prstGeom>
        </p:spPr>
      </p:pic>
    </p:spTree>
    <p:extLst>
      <p:ext uri="{BB962C8B-B14F-4D97-AF65-F5344CB8AC3E}">
        <p14:creationId xmlns:p14="http://schemas.microsoft.com/office/powerpoint/2010/main" val="52805786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53" presetClass="entr" presetSubtype="16"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p:cTn id="16" dur="500" fill="hold"/>
                                        <p:tgtEl>
                                          <p:spTgt spid="15"/>
                                        </p:tgtEl>
                                        <p:attrNameLst>
                                          <p:attrName>ppt_w</p:attrName>
                                        </p:attrNameLst>
                                      </p:cBhvr>
                                      <p:tavLst>
                                        <p:tav tm="0">
                                          <p:val>
                                            <p:fltVal val="0"/>
                                          </p:val>
                                        </p:tav>
                                        <p:tav tm="100000">
                                          <p:val>
                                            <p:strVal val="#ppt_w"/>
                                          </p:val>
                                        </p:tav>
                                      </p:tavLst>
                                    </p:anim>
                                    <p:anim calcmode="lin" valueType="num">
                                      <p:cBhvr>
                                        <p:cTn id="17" dur="500" fill="hold"/>
                                        <p:tgtEl>
                                          <p:spTgt spid="15"/>
                                        </p:tgtEl>
                                        <p:attrNameLst>
                                          <p:attrName>ppt_h</p:attrName>
                                        </p:attrNameLst>
                                      </p:cBhvr>
                                      <p:tavLst>
                                        <p:tav tm="0">
                                          <p:val>
                                            <p:fltVal val="0"/>
                                          </p:val>
                                        </p:tav>
                                        <p:tav tm="100000">
                                          <p:val>
                                            <p:strVal val="#ppt_h"/>
                                          </p:val>
                                        </p:tav>
                                      </p:tavLst>
                                    </p:anim>
                                    <p:animEffect transition="in" filter="fade">
                                      <p:cBhvr>
                                        <p:cTn id="18" dur="500"/>
                                        <p:tgtEl>
                                          <p:spTgt spid="15"/>
                                        </p:tgtEl>
                                      </p:cBhvr>
                                    </p:animEffect>
                                  </p:childTnLst>
                                </p:cTn>
                              </p:par>
                              <p:par>
                                <p:cTn id="19" presetID="53" presetClass="entr" presetSubtype="16"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p:cTn id="21" dur="500" fill="hold"/>
                                        <p:tgtEl>
                                          <p:spTgt spid="13"/>
                                        </p:tgtEl>
                                        <p:attrNameLst>
                                          <p:attrName>ppt_w</p:attrName>
                                        </p:attrNameLst>
                                      </p:cBhvr>
                                      <p:tavLst>
                                        <p:tav tm="0">
                                          <p:val>
                                            <p:fltVal val="0"/>
                                          </p:val>
                                        </p:tav>
                                        <p:tav tm="100000">
                                          <p:val>
                                            <p:strVal val="#ppt_w"/>
                                          </p:val>
                                        </p:tav>
                                      </p:tavLst>
                                    </p:anim>
                                    <p:anim calcmode="lin" valueType="num">
                                      <p:cBhvr>
                                        <p:cTn id="22" dur="500" fill="hold"/>
                                        <p:tgtEl>
                                          <p:spTgt spid="13"/>
                                        </p:tgtEl>
                                        <p:attrNameLst>
                                          <p:attrName>ppt_h</p:attrName>
                                        </p:attrNameLst>
                                      </p:cBhvr>
                                      <p:tavLst>
                                        <p:tav tm="0">
                                          <p:val>
                                            <p:fltVal val="0"/>
                                          </p:val>
                                        </p:tav>
                                        <p:tav tm="100000">
                                          <p:val>
                                            <p:strVal val="#ppt_h"/>
                                          </p:val>
                                        </p:tav>
                                      </p:tavLst>
                                    </p:anim>
                                    <p:animEffect transition="in" filter="fade">
                                      <p:cBhvr>
                                        <p:cTn id="23" dur="500"/>
                                        <p:tgtEl>
                                          <p:spTgt spid="13"/>
                                        </p:tgtEl>
                                      </p:cBhvr>
                                    </p:animEffect>
                                  </p:childTnLst>
                                </p:cTn>
                              </p:par>
                              <p:par>
                                <p:cTn id="24" presetID="53" presetClass="entr" presetSubtype="16"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p:cTn id="26" dur="500" fill="hold"/>
                                        <p:tgtEl>
                                          <p:spTgt spid="12"/>
                                        </p:tgtEl>
                                        <p:attrNameLst>
                                          <p:attrName>ppt_w</p:attrName>
                                        </p:attrNameLst>
                                      </p:cBhvr>
                                      <p:tavLst>
                                        <p:tav tm="0">
                                          <p:val>
                                            <p:fltVal val="0"/>
                                          </p:val>
                                        </p:tav>
                                        <p:tav tm="100000">
                                          <p:val>
                                            <p:strVal val="#ppt_w"/>
                                          </p:val>
                                        </p:tav>
                                      </p:tavLst>
                                    </p:anim>
                                    <p:anim calcmode="lin" valueType="num">
                                      <p:cBhvr>
                                        <p:cTn id="27" dur="500" fill="hold"/>
                                        <p:tgtEl>
                                          <p:spTgt spid="12"/>
                                        </p:tgtEl>
                                        <p:attrNameLst>
                                          <p:attrName>ppt_h</p:attrName>
                                        </p:attrNameLst>
                                      </p:cBhvr>
                                      <p:tavLst>
                                        <p:tav tm="0">
                                          <p:val>
                                            <p:fltVal val="0"/>
                                          </p:val>
                                        </p:tav>
                                        <p:tav tm="100000">
                                          <p:val>
                                            <p:strVal val="#ppt_h"/>
                                          </p:val>
                                        </p:tav>
                                      </p:tavLst>
                                    </p:anim>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434574" y="6012027"/>
            <a:ext cx="2031325" cy="369332"/>
          </a:xfrm>
          <a:prstGeom prst="rect">
            <a:avLst/>
          </a:prstGeom>
          <a:noFill/>
        </p:spPr>
        <p:txBody>
          <a:bodyPr wrap="none" rtlCol="0">
            <a:spAutoFit/>
          </a:bodyPr>
          <a:lstStyle/>
          <a:p>
            <a:r>
              <a:rPr lang="zh-CN" altLang="en-US" dirty="0"/>
              <a:t>填写资产基本信息</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868117" y="6012027"/>
            <a:ext cx="646331" cy="369332"/>
          </a:xfrm>
          <a:prstGeom prst="rect">
            <a:avLst/>
          </a:prstGeom>
          <a:noFill/>
        </p:spPr>
        <p:txBody>
          <a:bodyPr wrap="none" rtlCol="0">
            <a:spAutoFit/>
          </a:bodyPr>
          <a:lstStyle/>
          <a:p>
            <a:r>
              <a:rPr lang="zh-CN" altLang="en-US" dirty="0"/>
              <a:t>拍照</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056040" y="6012027"/>
            <a:ext cx="1800493" cy="369332"/>
          </a:xfrm>
          <a:prstGeom prst="rect">
            <a:avLst/>
          </a:prstGeom>
          <a:noFill/>
        </p:spPr>
        <p:txBody>
          <a:bodyPr wrap="none" rtlCol="0">
            <a:spAutoFit/>
          </a:bodyPr>
          <a:lstStyle/>
          <a:p>
            <a:r>
              <a:rPr lang="zh-CN" altLang="en-US" dirty="0"/>
              <a:t>对图片进行裁剪</a:t>
            </a:r>
          </a:p>
        </p:txBody>
      </p:sp>
      <p:pic>
        <p:nvPicPr>
          <p:cNvPr id="2" name="图片 1">
            <a:extLst>
              <a:ext uri="{FF2B5EF4-FFF2-40B4-BE49-F238E27FC236}">
                <a16:creationId xmlns:a16="http://schemas.microsoft.com/office/drawing/2014/main" id="{263A3835-48E4-4B21-B5CC-C6DE8006B8E3}"/>
              </a:ext>
            </a:extLst>
          </p:cNvPr>
          <p:cNvPicPr>
            <a:picLocks noChangeAspect="1"/>
          </p:cNvPicPr>
          <p:nvPr/>
        </p:nvPicPr>
        <p:blipFill>
          <a:blip r:embed="rId2"/>
          <a:stretch>
            <a:fillRect/>
          </a:stretch>
        </p:blipFill>
        <p:spPr>
          <a:xfrm>
            <a:off x="809637" y="923358"/>
            <a:ext cx="3281197" cy="5011283"/>
          </a:xfrm>
          <a:prstGeom prst="rect">
            <a:avLst/>
          </a:prstGeom>
        </p:spPr>
      </p:pic>
      <p:pic>
        <p:nvPicPr>
          <p:cNvPr id="3" name="图片 2">
            <a:extLst>
              <a:ext uri="{FF2B5EF4-FFF2-40B4-BE49-F238E27FC236}">
                <a16:creationId xmlns:a16="http://schemas.microsoft.com/office/drawing/2014/main" id="{12CBEDA3-7D7C-4C59-9870-D3B3ED4A0675}"/>
              </a:ext>
            </a:extLst>
          </p:cNvPr>
          <p:cNvPicPr>
            <a:picLocks noChangeAspect="1"/>
          </p:cNvPicPr>
          <p:nvPr/>
        </p:nvPicPr>
        <p:blipFill>
          <a:blip r:embed="rId3"/>
          <a:stretch>
            <a:fillRect/>
          </a:stretch>
        </p:blipFill>
        <p:spPr>
          <a:xfrm>
            <a:off x="4759146" y="857250"/>
            <a:ext cx="2824959" cy="5011283"/>
          </a:xfrm>
          <a:prstGeom prst="rect">
            <a:avLst/>
          </a:prstGeom>
        </p:spPr>
      </p:pic>
      <p:pic>
        <p:nvPicPr>
          <p:cNvPr id="4" name="图片 3">
            <a:extLst>
              <a:ext uri="{FF2B5EF4-FFF2-40B4-BE49-F238E27FC236}">
                <a16:creationId xmlns:a16="http://schemas.microsoft.com/office/drawing/2014/main" id="{8E03CF3D-91B3-4A05-8F19-EBE95C403C71}"/>
              </a:ext>
            </a:extLst>
          </p:cNvPr>
          <p:cNvPicPr>
            <a:picLocks noChangeAspect="1"/>
          </p:cNvPicPr>
          <p:nvPr/>
        </p:nvPicPr>
        <p:blipFill>
          <a:blip r:embed="rId4"/>
          <a:stretch>
            <a:fillRect/>
          </a:stretch>
        </p:blipFill>
        <p:spPr>
          <a:xfrm>
            <a:off x="8562695" y="671125"/>
            <a:ext cx="2787182" cy="5197408"/>
          </a:xfrm>
          <a:prstGeom prst="rect">
            <a:avLst/>
          </a:prstGeom>
        </p:spPr>
      </p:pic>
    </p:spTree>
    <p:extLst>
      <p:ext uri="{BB962C8B-B14F-4D97-AF65-F5344CB8AC3E}">
        <p14:creationId xmlns:p14="http://schemas.microsoft.com/office/powerpoint/2010/main" val="17786466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21" presetClass="entr" presetSubtype="1"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heel(1)">
                                      <p:cBhvr>
                                        <p:cTn id="16" dur="500"/>
                                        <p:tgtEl>
                                          <p:spTgt spid="2"/>
                                        </p:tgtEl>
                                      </p:cBhvr>
                                    </p:animEffect>
                                  </p:childTnLst>
                                </p:cTn>
                              </p:par>
                              <p:par>
                                <p:cTn id="17" presetID="21" presetClass="entr" presetSubtype="1"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heel(1)">
                                      <p:cBhvr>
                                        <p:cTn id="19" dur="500"/>
                                        <p:tgtEl>
                                          <p:spTgt spid="3"/>
                                        </p:tgtEl>
                                      </p:cBhvr>
                                    </p:animEffect>
                                  </p:childTnLst>
                                </p:cTn>
                              </p:par>
                              <p:par>
                                <p:cTn id="20" presetID="21" presetClass="entr" presetSubtype="1" fill="hold"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heel(1)">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285760" y="4284380"/>
            <a:ext cx="1569660" cy="369332"/>
          </a:xfrm>
          <a:prstGeom prst="rect">
            <a:avLst/>
          </a:prstGeom>
          <a:noFill/>
        </p:spPr>
        <p:txBody>
          <a:bodyPr wrap="none" rtlCol="0">
            <a:spAutoFit/>
          </a:bodyPr>
          <a:lstStyle/>
          <a:p>
            <a:r>
              <a:rPr lang="zh-CN" altLang="en-US" dirty="0"/>
              <a:t>批量生成资产</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024150" y="4284380"/>
            <a:ext cx="1338828" cy="369332"/>
          </a:xfrm>
          <a:prstGeom prst="rect">
            <a:avLst/>
          </a:prstGeom>
          <a:noFill/>
        </p:spPr>
        <p:txBody>
          <a:bodyPr wrap="none" rtlCol="0">
            <a:spAutoFit/>
          </a:bodyPr>
          <a:lstStyle/>
          <a:p>
            <a:r>
              <a:rPr lang="zh-CN" altLang="en-US" dirty="0"/>
              <a:t>未命名资产</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169160" y="4285083"/>
            <a:ext cx="1107996" cy="369332"/>
          </a:xfrm>
          <a:prstGeom prst="rect">
            <a:avLst/>
          </a:prstGeom>
          <a:noFill/>
        </p:spPr>
        <p:txBody>
          <a:bodyPr wrap="none" rtlCol="0">
            <a:spAutoFit/>
          </a:bodyPr>
          <a:lstStyle/>
          <a:p>
            <a:r>
              <a:rPr lang="zh-CN" altLang="en-US" dirty="0"/>
              <a:t>多选资产</a:t>
            </a:r>
          </a:p>
        </p:txBody>
      </p:sp>
      <p:pic>
        <p:nvPicPr>
          <p:cNvPr id="14" name="图片 13">
            <a:extLst>
              <a:ext uri="{FF2B5EF4-FFF2-40B4-BE49-F238E27FC236}">
                <a16:creationId xmlns:a16="http://schemas.microsoft.com/office/drawing/2014/main" id="{9E028A2C-DD84-4844-A338-DEB4A8C706FA}"/>
              </a:ext>
            </a:extLst>
          </p:cNvPr>
          <p:cNvPicPr>
            <a:picLocks noChangeAspect="1"/>
          </p:cNvPicPr>
          <p:nvPr/>
        </p:nvPicPr>
        <p:blipFill>
          <a:blip r:embed="rId2"/>
          <a:stretch>
            <a:fillRect/>
          </a:stretch>
        </p:blipFill>
        <p:spPr>
          <a:xfrm>
            <a:off x="784876" y="2605600"/>
            <a:ext cx="2571429" cy="1561905"/>
          </a:xfrm>
          <a:prstGeom prst="rect">
            <a:avLst/>
          </a:prstGeom>
        </p:spPr>
      </p:pic>
      <p:pic>
        <p:nvPicPr>
          <p:cNvPr id="16" name="图片 15">
            <a:extLst>
              <a:ext uri="{FF2B5EF4-FFF2-40B4-BE49-F238E27FC236}">
                <a16:creationId xmlns:a16="http://schemas.microsoft.com/office/drawing/2014/main" id="{2540B0D6-E6B9-4083-B5E8-ADD2C069CE51}"/>
              </a:ext>
            </a:extLst>
          </p:cNvPr>
          <p:cNvPicPr>
            <a:picLocks noChangeAspect="1"/>
          </p:cNvPicPr>
          <p:nvPr/>
        </p:nvPicPr>
        <p:blipFill>
          <a:blip r:embed="rId3"/>
          <a:stretch>
            <a:fillRect/>
          </a:stretch>
        </p:blipFill>
        <p:spPr>
          <a:xfrm>
            <a:off x="3735291" y="3110362"/>
            <a:ext cx="3685714" cy="1057143"/>
          </a:xfrm>
          <a:prstGeom prst="rect">
            <a:avLst/>
          </a:prstGeom>
        </p:spPr>
      </p:pic>
      <p:pic>
        <p:nvPicPr>
          <p:cNvPr id="17" name="图片 16">
            <a:extLst>
              <a:ext uri="{FF2B5EF4-FFF2-40B4-BE49-F238E27FC236}">
                <a16:creationId xmlns:a16="http://schemas.microsoft.com/office/drawing/2014/main" id="{7BE2450C-0EF4-4EF0-A55B-F7D8D6CFB0DC}"/>
              </a:ext>
            </a:extLst>
          </p:cNvPr>
          <p:cNvPicPr>
            <a:picLocks noChangeAspect="1"/>
          </p:cNvPicPr>
          <p:nvPr/>
        </p:nvPicPr>
        <p:blipFill>
          <a:blip r:embed="rId4"/>
          <a:stretch>
            <a:fillRect/>
          </a:stretch>
        </p:blipFill>
        <p:spPr>
          <a:xfrm>
            <a:off x="7651997" y="1650823"/>
            <a:ext cx="4142323" cy="2516682"/>
          </a:xfrm>
          <a:prstGeom prst="rect">
            <a:avLst/>
          </a:prstGeom>
        </p:spPr>
      </p:pic>
      <p:pic>
        <p:nvPicPr>
          <p:cNvPr id="18" name="图片 17">
            <a:extLst>
              <a:ext uri="{FF2B5EF4-FFF2-40B4-BE49-F238E27FC236}">
                <a16:creationId xmlns:a16="http://schemas.microsoft.com/office/drawing/2014/main" id="{11F31DDB-DD6A-4981-805B-2D0DFCE36A5D}"/>
              </a:ext>
            </a:extLst>
          </p:cNvPr>
          <p:cNvPicPr>
            <a:picLocks noChangeAspect="1"/>
          </p:cNvPicPr>
          <p:nvPr/>
        </p:nvPicPr>
        <p:blipFill>
          <a:blip r:embed="rId5"/>
          <a:stretch>
            <a:fillRect/>
          </a:stretch>
        </p:blipFill>
        <p:spPr>
          <a:xfrm>
            <a:off x="595383" y="1650823"/>
            <a:ext cx="5810322" cy="3268306"/>
          </a:xfrm>
          <a:prstGeom prst="rect">
            <a:avLst/>
          </a:prstGeom>
        </p:spPr>
      </p:pic>
      <p:sp>
        <p:nvSpPr>
          <p:cNvPr id="19" name="文本框 18">
            <a:extLst>
              <a:ext uri="{FF2B5EF4-FFF2-40B4-BE49-F238E27FC236}">
                <a16:creationId xmlns:a16="http://schemas.microsoft.com/office/drawing/2014/main" id="{84AE7660-2865-4A02-A538-80A49E34DDD5}"/>
              </a:ext>
            </a:extLst>
          </p:cNvPr>
          <p:cNvSpPr txBox="1"/>
          <p:nvPr/>
        </p:nvSpPr>
        <p:spPr>
          <a:xfrm>
            <a:off x="2447221" y="5207177"/>
            <a:ext cx="1818167" cy="369332"/>
          </a:xfrm>
          <a:prstGeom prst="rect">
            <a:avLst/>
          </a:prstGeom>
          <a:noFill/>
        </p:spPr>
        <p:txBody>
          <a:bodyPr wrap="square" rtlCol="0">
            <a:spAutoFit/>
          </a:bodyPr>
          <a:lstStyle/>
          <a:p>
            <a:r>
              <a:rPr lang="zh-CN" altLang="en-US" dirty="0"/>
              <a:t>打包下载二维码</a:t>
            </a:r>
          </a:p>
        </p:txBody>
      </p:sp>
      <p:pic>
        <p:nvPicPr>
          <p:cNvPr id="20" name="图片 19">
            <a:extLst>
              <a:ext uri="{FF2B5EF4-FFF2-40B4-BE49-F238E27FC236}">
                <a16:creationId xmlns:a16="http://schemas.microsoft.com/office/drawing/2014/main" id="{7569DA11-081A-4083-9665-21CABB5C5539}"/>
              </a:ext>
            </a:extLst>
          </p:cNvPr>
          <p:cNvPicPr>
            <a:picLocks noChangeAspect="1"/>
          </p:cNvPicPr>
          <p:nvPr/>
        </p:nvPicPr>
        <p:blipFill>
          <a:blip r:embed="rId6"/>
          <a:stretch>
            <a:fillRect/>
          </a:stretch>
        </p:blipFill>
        <p:spPr>
          <a:xfrm>
            <a:off x="6595198" y="1650823"/>
            <a:ext cx="5039289" cy="3307841"/>
          </a:xfrm>
          <a:prstGeom prst="rect">
            <a:avLst/>
          </a:prstGeom>
        </p:spPr>
      </p:pic>
      <p:sp>
        <p:nvSpPr>
          <p:cNvPr id="21" name="文本框 20">
            <a:extLst>
              <a:ext uri="{FF2B5EF4-FFF2-40B4-BE49-F238E27FC236}">
                <a16:creationId xmlns:a16="http://schemas.microsoft.com/office/drawing/2014/main" id="{63A83710-8D01-45C5-B9CA-D1732983B106}"/>
              </a:ext>
            </a:extLst>
          </p:cNvPr>
          <p:cNvSpPr txBox="1"/>
          <p:nvPr/>
        </p:nvSpPr>
        <p:spPr>
          <a:xfrm>
            <a:off x="8730578" y="5207177"/>
            <a:ext cx="877163" cy="369332"/>
          </a:xfrm>
          <a:prstGeom prst="rect">
            <a:avLst/>
          </a:prstGeom>
          <a:noFill/>
        </p:spPr>
        <p:txBody>
          <a:bodyPr wrap="none" rtlCol="0">
            <a:spAutoFit/>
          </a:bodyPr>
          <a:lstStyle/>
          <a:p>
            <a:r>
              <a:rPr lang="zh-CN" altLang="en-US" dirty="0"/>
              <a:t>二维码</a:t>
            </a:r>
          </a:p>
        </p:txBody>
      </p:sp>
    </p:spTree>
    <p:extLst>
      <p:ext uri="{BB962C8B-B14F-4D97-AF65-F5344CB8AC3E}">
        <p14:creationId xmlns:p14="http://schemas.microsoft.com/office/powerpoint/2010/main" val="154977052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down)">
                                      <p:cBhvr>
                                        <p:cTn id="10" dur="500"/>
                                        <p:tgtEl>
                                          <p:spTgt spid="10"/>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down)">
                                      <p:cBhvr>
                                        <p:cTn id="13" dur="500"/>
                                        <p:tgtEl>
                                          <p:spTgt spid="5"/>
                                        </p:tgtEl>
                                      </p:cBhvr>
                                    </p:animEffect>
                                  </p:childTnLst>
                                </p:cTn>
                              </p:par>
                              <p:par>
                                <p:cTn id="14" presetID="2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par>
                                <p:cTn id="20" presetID="22" presetClass="entr" presetSubtype="4"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xit" presetSubtype="4" fill="hold" grpId="1" nodeType="clickEffect">
                                  <p:stCondLst>
                                    <p:cond delay="0"/>
                                  </p:stCondLst>
                                  <p:childTnLst>
                                    <p:animEffect transition="out" filter="wipe(down)">
                                      <p:cBhvr>
                                        <p:cTn id="26" dur="500"/>
                                        <p:tgtEl>
                                          <p:spTgt spid="11"/>
                                        </p:tgtEl>
                                      </p:cBhvr>
                                    </p:animEffect>
                                    <p:set>
                                      <p:cBhvr>
                                        <p:cTn id="27" dur="1" fill="hold">
                                          <p:stCondLst>
                                            <p:cond delay="499"/>
                                          </p:stCondLst>
                                        </p:cTn>
                                        <p:tgtEl>
                                          <p:spTgt spid="11"/>
                                        </p:tgtEl>
                                        <p:attrNameLst>
                                          <p:attrName>style.visibility</p:attrName>
                                        </p:attrNameLst>
                                      </p:cBhvr>
                                      <p:to>
                                        <p:strVal val="hidden"/>
                                      </p:to>
                                    </p:set>
                                  </p:childTnLst>
                                </p:cTn>
                              </p:par>
                              <p:par>
                                <p:cTn id="28" presetID="22" presetClass="exit" presetSubtype="4" fill="hold" grpId="1" nodeType="withEffect">
                                  <p:stCondLst>
                                    <p:cond delay="0"/>
                                  </p:stCondLst>
                                  <p:childTnLst>
                                    <p:animEffect transition="out" filter="wipe(down)">
                                      <p:cBhvr>
                                        <p:cTn id="29" dur="500"/>
                                        <p:tgtEl>
                                          <p:spTgt spid="10"/>
                                        </p:tgtEl>
                                      </p:cBhvr>
                                    </p:animEffect>
                                    <p:set>
                                      <p:cBhvr>
                                        <p:cTn id="30" dur="1" fill="hold">
                                          <p:stCondLst>
                                            <p:cond delay="499"/>
                                          </p:stCondLst>
                                        </p:cTn>
                                        <p:tgtEl>
                                          <p:spTgt spid="10"/>
                                        </p:tgtEl>
                                        <p:attrNameLst>
                                          <p:attrName>style.visibility</p:attrName>
                                        </p:attrNameLst>
                                      </p:cBhvr>
                                      <p:to>
                                        <p:strVal val="hidden"/>
                                      </p:to>
                                    </p:set>
                                  </p:childTnLst>
                                </p:cTn>
                              </p:par>
                              <p:par>
                                <p:cTn id="31" presetID="22" presetClass="exit" presetSubtype="4" fill="hold" grpId="1" nodeType="withEffect">
                                  <p:stCondLst>
                                    <p:cond delay="0"/>
                                  </p:stCondLst>
                                  <p:childTnLst>
                                    <p:animEffect transition="out" filter="wipe(down)">
                                      <p:cBhvr>
                                        <p:cTn id="32" dur="500"/>
                                        <p:tgtEl>
                                          <p:spTgt spid="5"/>
                                        </p:tgtEl>
                                      </p:cBhvr>
                                    </p:animEffect>
                                    <p:set>
                                      <p:cBhvr>
                                        <p:cTn id="33" dur="1" fill="hold">
                                          <p:stCondLst>
                                            <p:cond delay="499"/>
                                          </p:stCondLst>
                                        </p:cTn>
                                        <p:tgtEl>
                                          <p:spTgt spid="5"/>
                                        </p:tgtEl>
                                        <p:attrNameLst>
                                          <p:attrName>style.visibility</p:attrName>
                                        </p:attrNameLst>
                                      </p:cBhvr>
                                      <p:to>
                                        <p:strVal val="hidden"/>
                                      </p:to>
                                    </p:set>
                                  </p:childTnLst>
                                </p:cTn>
                              </p:par>
                              <p:par>
                                <p:cTn id="34" presetID="22" presetClass="exit" presetSubtype="4" fill="hold" nodeType="withEffect">
                                  <p:stCondLst>
                                    <p:cond delay="0"/>
                                  </p:stCondLst>
                                  <p:childTnLst>
                                    <p:animEffect transition="out" filter="wipe(down)">
                                      <p:cBhvr>
                                        <p:cTn id="35" dur="500"/>
                                        <p:tgtEl>
                                          <p:spTgt spid="16"/>
                                        </p:tgtEl>
                                      </p:cBhvr>
                                    </p:animEffect>
                                    <p:set>
                                      <p:cBhvr>
                                        <p:cTn id="36" dur="1" fill="hold">
                                          <p:stCondLst>
                                            <p:cond delay="499"/>
                                          </p:stCondLst>
                                        </p:cTn>
                                        <p:tgtEl>
                                          <p:spTgt spid="16"/>
                                        </p:tgtEl>
                                        <p:attrNameLst>
                                          <p:attrName>style.visibility</p:attrName>
                                        </p:attrNameLst>
                                      </p:cBhvr>
                                      <p:to>
                                        <p:strVal val="hidden"/>
                                      </p:to>
                                    </p:set>
                                  </p:childTnLst>
                                </p:cTn>
                              </p:par>
                              <p:par>
                                <p:cTn id="37" presetID="22" presetClass="exit" presetSubtype="4" fill="hold" nodeType="withEffect">
                                  <p:stCondLst>
                                    <p:cond delay="0"/>
                                  </p:stCondLst>
                                  <p:childTnLst>
                                    <p:animEffect transition="out" filter="wipe(down)">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22" presetClass="exit" presetSubtype="4" fill="hold" nodeType="withEffect">
                                  <p:stCondLst>
                                    <p:cond delay="0"/>
                                  </p:stCondLst>
                                  <p:childTnLst>
                                    <p:animEffect transition="out" filter="wipe(down)">
                                      <p:cBhvr>
                                        <p:cTn id="41" dur="500"/>
                                        <p:tgtEl>
                                          <p:spTgt spid="14"/>
                                        </p:tgtEl>
                                      </p:cBhvr>
                                    </p:animEffect>
                                    <p:set>
                                      <p:cBhvr>
                                        <p:cTn id="42" dur="1" fill="hold">
                                          <p:stCondLst>
                                            <p:cond delay="499"/>
                                          </p:stCondLst>
                                        </p:cTn>
                                        <p:tgtEl>
                                          <p:spTgt spid="14"/>
                                        </p:tgtEl>
                                        <p:attrNameLst>
                                          <p:attrName>style.visibility</p:attrName>
                                        </p:attrNameLst>
                                      </p:cBhvr>
                                      <p:to>
                                        <p:strVal val="hidden"/>
                                      </p:to>
                                    </p:set>
                                  </p:childTnLst>
                                </p:cTn>
                              </p:par>
                              <p:par>
                                <p:cTn id="43" presetID="22" presetClass="entr" presetSubtype="4"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wipe(down)">
                                      <p:cBhvr>
                                        <p:cTn id="45" dur="500"/>
                                        <p:tgtEl>
                                          <p:spTgt spid="21"/>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down)">
                                      <p:cBhvr>
                                        <p:cTn id="48" dur="500"/>
                                        <p:tgtEl>
                                          <p:spTgt spid="19"/>
                                        </p:tgtEl>
                                      </p:cBhvr>
                                    </p:animEffect>
                                  </p:childTnLst>
                                </p:cTn>
                              </p:par>
                              <p:par>
                                <p:cTn id="49" presetID="22" presetClass="entr" presetSubtype="4" fill="hold"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wipe(down)">
                                      <p:cBhvr>
                                        <p:cTn id="51" dur="500"/>
                                        <p:tgtEl>
                                          <p:spTgt spid="18"/>
                                        </p:tgtEl>
                                      </p:cBhvr>
                                    </p:animEffect>
                                  </p:childTnLst>
                                </p:cTn>
                              </p:par>
                              <p:par>
                                <p:cTn id="52" presetID="22" presetClass="entr" presetSubtype="4"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wipe(down)">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0" grpId="1"/>
      <p:bldP spid="11" grpId="0"/>
      <p:bldP spid="11" grpId="1"/>
      <p:bldP spid="19" grpId="0"/>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054295" y="6012027"/>
            <a:ext cx="1569660" cy="369332"/>
          </a:xfrm>
          <a:prstGeom prst="rect">
            <a:avLst/>
          </a:prstGeom>
          <a:noFill/>
        </p:spPr>
        <p:txBody>
          <a:bodyPr wrap="none" rtlCol="0">
            <a:spAutoFit/>
          </a:bodyPr>
          <a:lstStyle/>
          <a:p>
            <a:r>
              <a:rPr lang="zh-CN" altLang="en-US" dirty="0"/>
              <a:t>借用归还界面</a:t>
            </a:r>
          </a:p>
        </p:txBody>
      </p:sp>
      <p:pic>
        <p:nvPicPr>
          <p:cNvPr id="2" name="图片 1">
            <a:extLst>
              <a:ext uri="{FF2B5EF4-FFF2-40B4-BE49-F238E27FC236}">
                <a16:creationId xmlns:a16="http://schemas.microsoft.com/office/drawing/2014/main" id="{755E9197-9B12-4B42-8AB3-2D9C8B534F2B}"/>
              </a:ext>
            </a:extLst>
          </p:cNvPr>
          <p:cNvPicPr>
            <a:picLocks noChangeAspect="1"/>
          </p:cNvPicPr>
          <p:nvPr/>
        </p:nvPicPr>
        <p:blipFill>
          <a:blip r:embed="rId2"/>
          <a:stretch>
            <a:fillRect/>
          </a:stretch>
        </p:blipFill>
        <p:spPr>
          <a:xfrm>
            <a:off x="619044" y="902002"/>
            <a:ext cx="10736528" cy="4909220"/>
          </a:xfrm>
          <a:prstGeom prst="rect">
            <a:avLst/>
          </a:prstGeom>
        </p:spPr>
      </p:pic>
    </p:spTree>
    <p:extLst>
      <p:ext uri="{BB962C8B-B14F-4D97-AF65-F5344CB8AC3E}">
        <p14:creationId xmlns:p14="http://schemas.microsoft.com/office/powerpoint/2010/main" val="15138083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par>
                                <p:cTn id="8" presetID="14" presetClass="entr" presetSubtype="1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774816" y="6046939"/>
            <a:ext cx="1107996" cy="369332"/>
          </a:xfrm>
          <a:prstGeom prst="rect">
            <a:avLst/>
          </a:prstGeom>
          <a:noFill/>
        </p:spPr>
        <p:txBody>
          <a:bodyPr wrap="none" rtlCol="0">
            <a:spAutoFit/>
          </a:bodyPr>
          <a:lstStyle/>
          <a:p>
            <a:r>
              <a:rPr lang="zh-CN" altLang="en-US" dirty="0"/>
              <a:t>借用资产</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287147" y="6036603"/>
            <a:ext cx="1800493" cy="369332"/>
          </a:xfrm>
          <a:prstGeom prst="rect">
            <a:avLst/>
          </a:prstGeom>
          <a:noFill/>
        </p:spPr>
        <p:txBody>
          <a:bodyPr wrap="none" rtlCol="0">
            <a:spAutoFit/>
          </a:bodyPr>
          <a:lstStyle/>
          <a:p>
            <a:r>
              <a:rPr lang="zh-CN" altLang="en-US" dirty="0"/>
              <a:t>移动端借用资产</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491975" y="6024305"/>
            <a:ext cx="1107996" cy="369332"/>
          </a:xfrm>
          <a:prstGeom prst="rect">
            <a:avLst/>
          </a:prstGeom>
          <a:noFill/>
        </p:spPr>
        <p:txBody>
          <a:bodyPr wrap="none" rtlCol="0">
            <a:spAutoFit/>
          </a:bodyPr>
          <a:lstStyle/>
          <a:p>
            <a:r>
              <a:rPr lang="zh-CN" altLang="en-US" dirty="0"/>
              <a:t>归还资产</a:t>
            </a:r>
          </a:p>
        </p:txBody>
      </p:sp>
      <p:pic>
        <p:nvPicPr>
          <p:cNvPr id="12" name="图片 11">
            <a:extLst>
              <a:ext uri="{FF2B5EF4-FFF2-40B4-BE49-F238E27FC236}">
                <a16:creationId xmlns:a16="http://schemas.microsoft.com/office/drawing/2014/main" id="{A0F00685-DB66-4782-841F-B203DEE75D6D}"/>
              </a:ext>
            </a:extLst>
          </p:cNvPr>
          <p:cNvPicPr>
            <a:picLocks noChangeAspect="1"/>
          </p:cNvPicPr>
          <p:nvPr/>
        </p:nvPicPr>
        <p:blipFill>
          <a:blip r:embed="rId2"/>
          <a:stretch>
            <a:fillRect/>
          </a:stretch>
        </p:blipFill>
        <p:spPr>
          <a:xfrm>
            <a:off x="654998" y="965201"/>
            <a:ext cx="3289681" cy="4973788"/>
          </a:xfrm>
          <a:prstGeom prst="rect">
            <a:avLst/>
          </a:prstGeom>
        </p:spPr>
      </p:pic>
      <p:pic>
        <p:nvPicPr>
          <p:cNvPr id="14" name="图片 13">
            <a:extLst>
              <a:ext uri="{FF2B5EF4-FFF2-40B4-BE49-F238E27FC236}">
                <a16:creationId xmlns:a16="http://schemas.microsoft.com/office/drawing/2014/main" id="{221AE891-2502-4425-AD19-18F9B2BECE4E}"/>
              </a:ext>
            </a:extLst>
          </p:cNvPr>
          <p:cNvPicPr>
            <a:picLocks noChangeAspect="1"/>
          </p:cNvPicPr>
          <p:nvPr/>
        </p:nvPicPr>
        <p:blipFill>
          <a:blip r:embed="rId3"/>
          <a:stretch>
            <a:fillRect/>
          </a:stretch>
        </p:blipFill>
        <p:spPr>
          <a:xfrm>
            <a:off x="8454710" y="991308"/>
            <a:ext cx="3289683" cy="4921573"/>
          </a:xfrm>
          <a:prstGeom prst="rect">
            <a:avLst/>
          </a:prstGeom>
        </p:spPr>
      </p:pic>
      <p:pic>
        <p:nvPicPr>
          <p:cNvPr id="15" name="图片 14">
            <a:extLst>
              <a:ext uri="{FF2B5EF4-FFF2-40B4-BE49-F238E27FC236}">
                <a16:creationId xmlns:a16="http://schemas.microsoft.com/office/drawing/2014/main" id="{E0293307-8CE0-4669-8E0E-1F882D3567B8}"/>
              </a:ext>
            </a:extLst>
          </p:cNvPr>
          <p:cNvPicPr>
            <a:picLocks noChangeAspect="1"/>
          </p:cNvPicPr>
          <p:nvPr/>
        </p:nvPicPr>
        <p:blipFill>
          <a:blip r:embed="rId4"/>
          <a:stretch>
            <a:fillRect/>
          </a:stretch>
        </p:blipFill>
        <p:spPr>
          <a:xfrm>
            <a:off x="4223262" y="1154525"/>
            <a:ext cx="3952864" cy="4854536"/>
          </a:xfrm>
          <a:prstGeom prst="rect">
            <a:avLst/>
          </a:prstGeom>
        </p:spPr>
      </p:pic>
    </p:spTree>
    <p:extLst>
      <p:ext uri="{BB962C8B-B14F-4D97-AF65-F5344CB8AC3E}">
        <p14:creationId xmlns:p14="http://schemas.microsoft.com/office/powerpoint/2010/main" val="20662338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42"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anim calcmode="lin" valueType="num">
                                      <p:cBhvr>
                                        <p:cTn id="17" dur="500" fill="hold"/>
                                        <p:tgtEl>
                                          <p:spTgt spid="12"/>
                                        </p:tgtEl>
                                        <p:attrNameLst>
                                          <p:attrName>ppt_x</p:attrName>
                                        </p:attrNameLst>
                                      </p:cBhvr>
                                      <p:tavLst>
                                        <p:tav tm="0">
                                          <p:val>
                                            <p:strVal val="#ppt_x"/>
                                          </p:val>
                                        </p:tav>
                                        <p:tav tm="100000">
                                          <p:val>
                                            <p:strVal val="#ppt_x"/>
                                          </p:val>
                                        </p:tav>
                                      </p:tavLst>
                                    </p:anim>
                                    <p:anim calcmode="lin" valueType="num">
                                      <p:cBhvr>
                                        <p:cTn id="18" dur="500" fill="hold"/>
                                        <p:tgtEl>
                                          <p:spTgt spid="12"/>
                                        </p:tgtEl>
                                        <p:attrNameLst>
                                          <p:attrName>ppt_y</p:attrName>
                                        </p:attrNameLst>
                                      </p:cBhvr>
                                      <p:tavLst>
                                        <p:tav tm="0">
                                          <p:val>
                                            <p:strVal val="#ppt_y+.1"/>
                                          </p:val>
                                        </p:tav>
                                        <p:tav tm="100000">
                                          <p:val>
                                            <p:strVal val="#ppt_y"/>
                                          </p:val>
                                        </p:tav>
                                      </p:tavLst>
                                    </p:anim>
                                  </p:childTnLst>
                                </p:cTn>
                              </p:par>
                              <p:par>
                                <p:cTn id="19" presetID="42"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anim calcmode="lin" valueType="num">
                                      <p:cBhvr>
                                        <p:cTn id="22" dur="500" fill="hold"/>
                                        <p:tgtEl>
                                          <p:spTgt spid="14"/>
                                        </p:tgtEl>
                                        <p:attrNameLst>
                                          <p:attrName>ppt_x</p:attrName>
                                        </p:attrNameLst>
                                      </p:cBhvr>
                                      <p:tavLst>
                                        <p:tav tm="0">
                                          <p:val>
                                            <p:strVal val="#ppt_x"/>
                                          </p:val>
                                        </p:tav>
                                        <p:tav tm="100000">
                                          <p:val>
                                            <p:strVal val="#ppt_x"/>
                                          </p:val>
                                        </p:tav>
                                      </p:tavLst>
                                    </p:anim>
                                    <p:anim calcmode="lin" valueType="num">
                                      <p:cBhvr>
                                        <p:cTn id="23" dur="500" fill="hold"/>
                                        <p:tgtEl>
                                          <p:spTgt spid="14"/>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anim calcmode="lin" valueType="num">
                                      <p:cBhvr>
                                        <p:cTn id="27" dur="500" fill="hold"/>
                                        <p:tgtEl>
                                          <p:spTgt spid="15"/>
                                        </p:tgtEl>
                                        <p:attrNameLst>
                                          <p:attrName>ppt_x</p:attrName>
                                        </p:attrNameLst>
                                      </p:cBhvr>
                                      <p:tavLst>
                                        <p:tav tm="0">
                                          <p:val>
                                            <p:strVal val="#ppt_x"/>
                                          </p:val>
                                        </p:tav>
                                        <p:tav tm="100000">
                                          <p:val>
                                            <p:strVal val="#ppt_x"/>
                                          </p:val>
                                        </p:tav>
                                      </p:tavLst>
                                    </p:anim>
                                    <p:anim calcmode="lin" valueType="num">
                                      <p:cBhvr>
                                        <p:cTn id="28"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774816" y="6046939"/>
            <a:ext cx="1338828" cy="369332"/>
          </a:xfrm>
          <a:prstGeom prst="rect">
            <a:avLst/>
          </a:prstGeom>
          <a:noFill/>
        </p:spPr>
        <p:txBody>
          <a:bodyPr wrap="none" rtlCol="0">
            <a:spAutoFit/>
          </a:bodyPr>
          <a:lstStyle/>
          <a:p>
            <a:r>
              <a:rPr lang="zh-CN" altLang="en-US" dirty="0"/>
              <a:t>创建盘点单</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7030704" y="6046939"/>
            <a:ext cx="1338828" cy="369332"/>
          </a:xfrm>
          <a:prstGeom prst="rect">
            <a:avLst/>
          </a:prstGeom>
          <a:noFill/>
        </p:spPr>
        <p:txBody>
          <a:bodyPr wrap="none" rtlCol="0">
            <a:spAutoFit/>
          </a:bodyPr>
          <a:lstStyle/>
          <a:p>
            <a:r>
              <a:rPr lang="zh-CN" altLang="en-US" dirty="0"/>
              <a:t>盘点单界面</a:t>
            </a:r>
          </a:p>
        </p:txBody>
      </p:sp>
      <p:pic>
        <p:nvPicPr>
          <p:cNvPr id="2" name="图片 1">
            <a:extLst>
              <a:ext uri="{FF2B5EF4-FFF2-40B4-BE49-F238E27FC236}">
                <a16:creationId xmlns:a16="http://schemas.microsoft.com/office/drawing/2014/main" id="{16382889-6121-4441-8118-24D4DD3B2A9D}"/>
              </a:ext>
            </a:extLst>
          </p:cNvPr>
          <p:cNvPicPr>
            <a:picLocks noChangeAspect="1"/>
          </p:cNvPicPr>
          <p:nvPr/>
        </p:nvPicPr>
        <p:blipFill>
          <a:blip r:embed="rId2"/>
          <a:stretch>
            <a:fillRect/>
          </a:stretch>
        </p:blipFill>
        <p:spPr>
          <a:xfrm>
            <a:off x="438338" y="1579841"/>
            <a:ext cx="3780952" cy="4219048"/>
          </a:xfrm>
          <a:prstGeom prst="rect">
            <a:avLst/>
          </a:prstGeom>
        </p:spPr>
      </p:pic>
      <p:pic>
        <p:nvPicPr>
          <p:cNvPr id="3" name="图片 2">
            <a:extLst>
              <a:ext uri="{FF2B5EF4-FFF2-40B4-BE49-F238E27FC236}">
                <a16:creationId xmlns:a16="http://schemas.microsoft.com/office/drawing/2014/main" id="{9F18A724-5FED-4870-9DAB-8E5FE56FCE39}"/>
              </a:ext>
            </a:extLst>
          </p:cNvPr>
          <p:cNvPicPr>
            <a:picLocks noChangeAspect="1"/>
          </p:cNvPicPr>
          <p:nvPr/>
        </p:nvPicPr>
        <p:blipFill>
          <a:blip r:embed="rId3"/>
          <a:stretch>
            <a:fillRect/>
          </a:stretch>
        </p:blipFill>
        <p:spPr>
          <a:xfrm>
            <a:off x="4690778" y="857250"/>
            <a:ext cx="6018681" cy="4977691"/>
          </a:xfrm>
          <a:prstGeom prst="rect">
            <a:avLst/>
          </a:prstGeom>
        </p:spPr>
      </p:pic>
    </p:spTree>
    <p:extLst>
      <p:ext uri="{BB962C8B-B14F-4D97-AF65-F5344CB8AC3E}">
        <p14:creationId xmlns:p14="http://schemas.microsoft.com/office/powerpoint/2010/main" val="242748465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500"/>
                                        <p:tgtEl>
                                          <p:spTgt spid="5"/>
                                        </p:tgtEl>
                                      </p:cBhvr>
                                    </p:animEffect>
                                  </p:childTnLst>
                                </p:cTn>
                              </p:par>
                              <p:par>
                                <p:cTn id="11" presetID="6" presetClass="entr" presetSubtype="16"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circle(in)">
                                      <p:cBhvr>
                                        <p:cTn id="13" dur="500"/>
                                        <p:tgtEl>
                                          <p:spTgt spid="2"/>
                                        </p:tgtEl>
                                      </p:cBhvr>
                                    </p:animEffect>
                                  </p:childTnLst>
                                </p:cTn>
                              </p:par>
                              <p:par>
                                <p:cTn id="14" presetID="6" presetClass="entr" presetSubtype="16"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circle(in)">
                                      <p:cBhvr>
                                        <p:cTn id="1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4727097" y="5875468"/>
            <a:ext cx="2031325" cy="369332"/>
          </a:xfrm>
          <a:prstGeom prst="rect">
            <a:avLst/>
          </a:prstGeom>
          <a:noFill/>
        </p:spPr>
        <p:txBody>
          <a:bodyPr wrap="none" rtlCol="0">
            <a:spAutoFit/>
          </a:bodyPr>
          <a:lstStyle/>
          <a:p>
            <a:r>
              <a:rPr lang="zh-CN" altLang="en-US" dirty="0"/>
              <a:t>向盘点单添加资产</a:t>
            </a:r>
          </a:p>
        </p:txBody>
      </p:sp>
      <p:pic>
        <p:nvPicPr>
          <p:cNvPr id="4" name="图片 3">
            <a:extLst>
              <a:ext uri="{FF2B5EF4-FFF2-40B4-BE49-F238E27FC236}">
                <a16:creationId xmlns:a16="http://schemas.microsoft.com/office/drawing/2014/main" id="{71627E72-CB7F-4332-A77B-CC6162B6BE0D}"/>
              </a:ext>
            </a:extLst>
          </p:cNvPr>
          <p:cNvPicPr>
            <a:picLocks noChangeAspect="1"/>
          </p:cNvPicPr>
          <p:nvPr/>
        </p:nvPicPr>
        <p:blipFill>
          <a:blip r:embed="rId2"/>
          <a:stretch>
            <a:fillRect/>
          </a:stretch>
        </p:blipFill>
        <p:spPr>
          <a:xfrm>
            <a:off x="2617966" y="897840"/>
            <a:ext cx="6249588" cy="4869678"/>
          </a:xfrm>
          <a:prstGeom prst="rect">
            <a:avLst/>
          </a:prstGeom>
        </p:spPr>
      </p:pic>
    </p:spTree>
    <p:extLst>
      <p:ext uri="{BB962C8B-B14F-4D97-AF65-F5344CB8AC3E}">
        <p14:creationId xmlns:p14="http://schemas.microsoft.com/office/powerpoint/2010/main" val="42695785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477098" y="6110736"/>
            <a:ext cx="1569660" cy="369332"/>
          </a:xfrm>
          <a:prstGeom prst="rect">
            <a:avLst/>
          </a:prstGeom>
          <a:noFill/>
        </p:spPr>
        <p:txBody>
          <a:bodyPr wrap="none" rtlCol="0">
            <a:spAutoFit/>
          </a:bodyPr>
          <a:lstStyle/>
          <a:p>
            <a:r>
              <a:rPr lang="zh-CN" altLang="en-US" dirty="0"/>
              <a:t>移动端盘点单</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457272" y="6079135"/>
            <a:ext cx="1338828" cy="369332"/>
          </a:xfrm>
          <a:prstGeom prst="rect">
            <a:avLst/>
          </a:prstGeom>
          <a:noFill/>
        </p:spPr>
        <p:txBody>
          <a:bodyPr wrap="none" rtlCol="0">
            <a:spAutoFit/>
          </a:bodyPr>
          <a:lstStyle/>
          <a:p>
            <a:r>
              <a:rPr lang="zh-CN" altLang="en-US" dirty="0"/>
              <a:t>盘点单详情</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255695" y="6110736"/>
            <a:ext cx="1338828" cy="369332"/>
          </a:xfrm>
          <a:prstGeom prst="rect">
            <a:avLst/>
          </a:prstGeom>
          <a:noFill/>
        </p:spPr>
        <p:txBody>
          <a:bodyPr wrap="none" rtlCol="0">
            <a:spAutoFit/>
          </a:bodyPr>
          <a:lstStyle/>
          <a:p>
            <a:r>
              <a:rPr lang="zh-CN" altLang="en-US" dirty="0"/>
              <a:t>扫描二维码</a:t>
            </a:r>
          </a:p>
        </p:txBody>
      </p:sp>
      <p:pic>
        <p:nvPicPr>
          <p:cNvPr id="4" name="图片 3">
            <a:extLst>
              <a:ext uri="{FF2B5EF4-FFF2-40B4-BE49-F238E27FC236}">
                <a16:creationId xmlns:a16="http://schemas.microsoft.com/office/drawing/2014/main" id="{81E0D5FE-17E3-47F0-A93E-BD55587A2BB8}"/>
              </a:ext>
            </a:extLst>
          </p:cNvPr>
          <p:cNvPicPr>
            <a:picLocks noChangeAspect="1"/>
          </p:cNvPicPr>
          <p:nvPr/>
        </p:nvPicPr>
        <p:blipFill>
          <a:blip r:embed="rId2"/>
          <a:stretch>
            <a:fillRect/>
          </a:stretch>
        </p:blipFill>
        <p:spPr>
          <a:xfrm>
            <a:off x="867357" y="977870"/>
            <a:ext cx="2922914" cy="5028604"/>
          </a:xfrm>
          <a:prstGeom prst="rect">
            <a:avLst/>
          </a:prstGeom>
        </p:spPr>
      </p:pic>
      <p:pic>
        <p:nvPicPr>
          <p:cNvPr id="13" name="图片 12">
            <a:extLst>
              <a:ext uri="{FF2B5EF4-FFF2-40B4-BE49-F238E27FC236}">
                <a16:creationId xmlns:a16="http://schemas.microsoft.com/office/drawing/2014/main" id="{5C2AEF35-74EB-4390-8386-BB00371C62AF}"/>
              </a:ext>
            </a:extLst>
          </p:cNvPr>
          <p:cNvPicPr>
            <a:picLocks noChangeAspect="1"/>
          </p:cNvPicPr>
          <p:nvPr/>
        </p:nvPicPr>
        <p:blipFill>
          <a:blip r:embed="rId3"/>
          <a:stretch>
            <a:fillRect/>
          </a:stretch>
        </p:blipFill>
        <p:spPr>
          <a:xfrm>
            <a:off x="4451158" y="608191"/>
            <a:ext cx="3289683" cy="5398283"/>
          </a:xfrm>
          <a:prstGeom prst="rect">
            <a:avLst/>
          </a:prstGeom>
        </p:spPr>
      </p:pic>
      <p:pic>
        <p:nvPicPr>
          <p:cNvPr id="16" name="图片 15">
            <a:extLst>
              <a:ext uri="{FF2B5EF4-FFF2-40B4-BE49-F238E27FC236}">
                <a16:creationId xmlns:a16="http://schemas.microsoft.com/office/drawing/2014/main" id="{A4914AC5-B1FB-4199-A2E6-9871B9D36D0C}"/>
              </a:ext>
            </a:extLst>
          </p:cNvPr>
          <p:cNvPicPr>
            <a:picLocks noChangeAspect="1"/>
          </p:cNvPicPr>
          <p:nvPr/>
        </p:nvPicPr>
        <p:blipFill>
          <a:blip r:embed="rId4"/>
          <a:stretch>
            <a:fillRect/>
          </a:stretch>
        </p:blipFill>
        <p:spPr>
          <a:xfrm>
            <a:off x="8525575" y="1067740"/>
            <a:ext cx="2799068" cy="4956565"/>
          </a:xfrm>
          <a:prstGeom prst="rect">
            <a:avLst/>
          </a:prstGeom>
        </p:spPr>
      </p:pic>
    </p:spTree>
    <p:extLst>
      <p:ext uri="{BB962C8B-B14F-4D97-AF65-F5344CB8AC3E}">
        <p14:creationId xmlns:p14="http://schemas.microsoft.com/office/powerpoint/2010/main" val="350715365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26"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wipe(down)">
                                      <p:cBhvr>
                                        <p:cTn id="16" dur="145">
                                          <p:stCondLst>
                                            <p:cond delay="0"/>
                                          </p:stCondLst>
                                        </p:cTn>
                                        <p:tgtEl>
                                          <p:spTgt spid="4"/>
                                        </p:tgtEl>
                                      </p:cBhvr>
                                    </p:animEffect>
                                    <p:anim calcmode="lin" valueType="num">
                                      <p:cBhvr>
                                        <p:cTn id="17" dur="456"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8" dur="166"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9" dur="166" tmFilter="0, 0; 0.125,0.2665; 0.25,0.4; 0.375,0.465; 0.5,0.5;  0.625,0.535; 0.75,0.6; 0.875,0.7335; 1,1">
                                          <p:stCondLst>
                                            <p:cond delay="166"/>
                                          </p:stCondLst>
                                        </p:cTn>
                                        <p:tgtEl>
                                          <p:spTgt spid="4"/>
                                        </p:tgtEl>
                                        <p:attrNameLst>
                                          <p:attrName>ppt_y</p:attrName>
                                        </p:attrNameLst>
                                      </p:cBhvr>
                                      <p:tavLst>
                                        <p:tav tm="0" fmla="#ppt_y-sin(pi*$)/9">
                                          <p:val>
                                            <p:fltVal val="0"/>
                                          </p:val>
                                        </p:tav>
                                        <p:tav tm="100000">
                                          <p:val>
                                            <p:fltVal val="1"/>
                                          </p:val>
                                        </p:tav>
                                      </p:tavLst>
                                    </p:anim>
                                    <p:anim calcmode="lin" valueType="num">
                                      <p:cBhvr>
                                        <p:cTn id="20" dur="83" tmFilter="0, 0; 0.125,0.2665; 0.25,0.4; 0.375,0.465; 0.5,0.5;  0.625,0.535; 0.75,0.6; 0.875,0.7335; 1,1">
                                          <p:stCondLst>
                                            <p:cond delay="331"/>
                                          </p:stCondLst>
                                        </p:cTn>
                                        <p:tgtEl>
                                          <p:spTgt spid="4"/>
                                        </p:tgtEl>
                                        <p:attrNameLst>
                                          <p:attrName>ppt_y</p:attrName>
                                        </p:attrNameLst>
                                      </p:cBhvr>
                                      <p:tavLst>
                                        <p:tav tm="0" fmla="#ppt_y-sin(pi*$)/27">
                                          <p:val>
                                            <p:fltVal val="0"/>
                                          </p:val>
                                        </p:tav>
                                        <p:tav tm="100000">
                                          <p:val>
                                            <p:fltVal val="1"/>
                                          </p:val>
                                        </p:tav>
                                      </p:tavLst>
                                    </p:anim>
                                    <p:anim calcmode="lin" valueType="num">
                                      <p:cBhvr>
                                        <p:cTn id="21" dur="41" tmFilter="0, 0; 0.125,0.2665; 0.25,0.4; 0.375,0.465; 0.5,0.5;  0.625,0.535; 0.75,0.6; 0.875,0.7335; 1,1">
                                          <p:stCondLst>
                                            <p:cond delay="414"/>
                                          </p:stCondLst>
                                        </p:cTn>
                                        <p:tgtEl>
                                          <p:spTgt spid="4"/>
                                        </p:tgtEl>
                                        <p:attrNameLst>
                                          <p:attrName>ppt_y</p:attrName>
                                        </p:attrNameLst>
                                      </p:cBhvr>
                                      <p:tavLst>
                                        <p:tav tm="0" fmla="#ppt_y-sin(pi*$)/81">
                                          <p:val>
                                            <p:fltVal val="0"/>
                                          </p:val>
                                        </p:tav>
                                        <p:tav tm="100000">
                                          <p:val>
                                            <p:fltVal val="1"/>
                                          </p:val>
                                        </p:tav>
                                      </p:tavLst>
                                    </p:anim>
                                    <p:animScale>
                                      <p:cBhvr>
                                        <p:cTn id="22" dur="7">
                                          <p:stCondLst>
                                            <p:cond delay="162"/>
                                          </p:stCondLst>
                                        </p:cTn>
                                        <p:tgtEl>
                                          <p:spTgt spid="4"/>
                                        </p:tgtEl>
                                      </p:cBhvr>
                                      <p:to x="100000" y="60000"/>
                                    </p:animScale>
                                    <p:animScale>
                                      <p:cBhvr>
                                        <p:cTn id="23" dur="41" decel="50000">
                                          <p:stCondLst>
                                            <p:cond delay="169"/>
                                          </p:stCondLst>
                                        </p:cTn>
                                        <p:tgtEl>
                                          <p:spTgt spid="4"/>
                                        </p:tgtEl>
                                      </p:cBhvr>
                                      <p:to x="100000" y="100000"/>
                                    </p:animScale>
                                    <p:animScale>
                                      <p:cBhvr>
                                        <p:cTn id="24" dur="7">
                                          <p:stCondLst>
                                            <p:cond delay="328"/>
                                          </p:stCondLst>
                                        </p:cTn>
                                        <p:tgtEl>
                                          <p:spTgt spid="4"/>
                                        </p:tgtEl>
                                      </p:cBhvr>
                                      <p:to x="100000" y="80000"/>
                                    </p:animScale>
                                    <p:animScale>
                                      <p:cBhvr>
                                        <p:cTn id="25" dur="41" decel="50000">
                                          <p:stCondLst>
                                            <p:cond delay="335"/>
                                          </p:stCondLst>
                                        </p:cTn>
                                        <p:tgtEl>
                                          <p:spTgt spid="4"/>
                                        </p:tgtEl>
                                      </p:cBhvr>
                                      <p:to x="100000" y="100000"/>
                                    </p:animScale>
                                    <p:animScale>
                                      <p:cBhvr>
                                        <p:cTn id="26" dur="7">
                                          <p:stCondLst>
                                            <p:cond delay="410"/>
                                          </p:stCondLst>
                                        </p:cTn>
                                        <p:tgtEl>
                                          <p:spTgt spid="4"/>
                                        </p:tgtEl>
                                      </p:cBhvr>
                                      <p:to x="100000" y="90000"/>
                                    </p:animScale>
                                    <p:animScale>
                                      <p:cBhvr>
                                        <p:cTn id="27" dur="41" decel="50000">
                                          <p:stCondLst>
                                            <p:cond delay="417"/>
                                          </p:stCondLst>
                                        </p:cTn>
                                        <p:tgtEl>
                                          <p:spTgt spid="4"/>
                                        </p:tgtEl>
                                      </p:cBhvr>
                                      <p:to x="100000" y="100000"/>
                                    </p:animScale>
                                    <p:animScale>
                                      <p:cBhvr>
                                        <p:cTn id="28" dur="7">
                                          <p:stCondLst>
                                            <p:cond delay="452"/>
                                          </p:stCondLst>
                                        </p:cTn>
                                        <p:tgtEl>
                                          <p:spTgt spid="4"/>
                                        </p:tgtEl>
                                      </p:cBhvr>
                                      <p:to x="100000" y="95000"/>
                                    </p:animScale>
                                    <p:animScale>
                                      <p:cBhvr>
                                        <p:cTn id="29" dur="41" decel="50000">
                                          <p:stCondLst>
                                            <p:cond delay="459"/>
                                          </p:stCondLst>
                                        </p:cTn>
                                        <p:tgtEl>
                                          <p:spTgt spid="4"/>
                                        </p:tgtEl>
                                      </p:cBhvr>
                                      <p:to x="100000" y="100000"/>
                                    </p:animScale>
                                  </p:childTnLst>
                                </p:cTn>
                              </p:par>
                              <p:par>
                                <p:cTn id="30" presetID="26"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145">
                                          <p:stCondLst>
                                            <p:cond delay="0"/>
                                          </p:stCondLst>
                                        </p:cTn>
                                        <p:tgtEl>
                                          <p:spTgt spid="13"/>
                                        </p:tgtEl>
                                      </p:cBhvr>
                                    </p:animEffect>
                                    <p:anim calcmode="lin" valueType="num">
                                      <p:cBhvr>
                                        <p:cTn id="33" dur="456"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4" dur="166"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5" dur="166" tmFilter="0, 0; 0.125,0.2665; 0.25,0.4; 0.375,0.465; 0.5,0.5;  0.625,0.535; 0.75,0.6; 0.875,0.7335; 1,1">
                                          <p:stCondLst>
                                            <p:cond delay="166"/>
                                          </p:stCondLst>
                                        </p:cTn>
                                        <p:tgtEl>
                                          <p:spTgt spid="13"/>
                                        </p:tgtEl>
                                        <p:attrNameLst>
                                          <p:attrName>ppt_y</p:attrName>
                                        </p:attrNameLst>
                                      </p:cBhvr>
                                      <p:tavLst>
                                        <p:tav tm="0" fmla="#ppt_y-sin(pi*$)/9">
                                          <p:val>
                                            <p:fltVal val="0"/>
                                          </p:val>
                                        </p:tav>
                                        <p:tav tm="100000">
                                          <p:val>
                                            <p:fltVal val="1"/>
                                          </p:val>
                                        </p:tav>
                                      </p:tavLst>
                                    </p:anim>
                                    <p:anim calcmode="lin" valueType="num">
                                      <p:cBhvr>
                                        <p:cTn id="36" dur="83" tmFilter="0, 0; 0.125,0.2665; 0.25,0.4; 0.375,0.465; 0.5,0.5;  0.625,0.535; 0.75,0.6; 0.875,0.7335; 1,1">
                                          <p:stCondLst>
                                            <p:cond delay="331"/>
                                          </p:stCondLst>
                                        </p:cTn>
                                        <p:tgtEl>
                                          <p:spTgt spid="13"/>
                                        </p:tgtEl>
                                        <p:attrNameLst>
                                          <p:attrName>ppt_y</p:attrName>
                                        </p:attrNameLst>
                                      </p:cBhvr>
                                      <p:tavLst>
                                        <p:tav tm="0" fmla="#ppt_y-sin(pi*$)/27">
                                          <p:val>
                                            <p:fltVal val="0"/>
                                          </p:val>
                                        </p:tav>
                                        <p:tav tm="100000">
                                          <p:val>
                                            <p:fltVal val="1"/>
                                          </p:val>
                                        </p:tav>
                                      </p:tavLst>
                                    </p:anim>
                                    <p:anim calcmode="lin" valueType="num">
                                      <p:cBhvr>
                                        <p:cTn id="37" dur="41" tmFilter="0, 0; 0.125,0.2665; 0.25,0.4; 0.375,0.465; 0.5,0.5;  0.625,0.535; 0.75,0.6; 0.875,0.7335; 1,1">
                                          <p:stCondLst>
                                            <p:cond delay="414"/>
                                          </p:stCondLst>
                                        </p:cTn>
                                        <p:tgtEl>
                                          <p:spTgt spid="13"/>
                                        </p:tgtEl>
                                        <p:attrNameLst>
                                          <p:attrName>ppt_y</p:attrName>
                                        </p:attrNameLst>
                                      </p:cBhvr>
                                      <p:tavLst>
                                        <p:tav tm="0" fmla="#ppt_y-sin(pi*$)/81">
                                          <p:val>
                                            <p:fltVal val="0"/>
                                          </p:val>
                                        </p:tav>
                                        <p:tav tm="100000">
                                          <p:val>
                                            <p:fltVal val="1"/>
                                          </p:val>
                                        </p:tav>
                                      </p:tavLst>
                                    </p:anim>
                                    <p:animScale>
                                      <p:cBhvr>
                                        <p:cTn id="38" dur="7">
                                          <p:stCondLst>
                                            <p:cond delay="162"/>
                                          </p:stCondLst>
                                        </p:cTn>
                                        <p:tgtEl>
                                          <p:spTgt spid="13"/>
                                        </p:tgtEl>
                                      </p:cBhvr>
                                      <p:to x="100000" y="60000"/>
                                    </p:animScale>
                                    <p:animScale>
                                      <p:cBhvr>
                                        <p:cTn id="39" dur="41" decel="50000">
                                          <p:stCondLst>
                                            <p:cond delay="169"/>
                                          </p:stCondLst>
                                        </p:cTn>
                                        <p:tgtEl>
                                          <p:spTgt spid="13"/>
                                        </p:tgtEl>
                                      </p:cBhvr>
                                      <p:to x="100000" y="100000"/>
                                    </p:animScale>
                                    <p:animScale>
                                      <p:cBhvr>
                                        <p:cTn id="40" dur="7">
                                          <p:stCondLst>
                                            <p:cond delay="328"/>
                                          </p:stCondLst>
                                        </p:cTn>
                                        <p:tgtEl>
                                          <p:spTgt spid="13"/>
                                        </p:tgtEl>
                                      </p:cBhvr>
                                      <p:to x="100000" y="80000"/>
                                    </p:animScale>
                                    <p:animScale>
                                      <p:cBhvr>
                                        <p:cTn id="41" dur="41" decel="50000">
                                          <p:stCondLst>
                                            <p:cond delay="335"/>
                                          </p:stCondLst>
                                        </p:cTn>
                                        <p:tgtEl>
                                          <p:spTgt spid="13"/>
                                        </p:tgtEl>
                                      </p:cBhvr>
                                      <p:to x="100000" y="100000"/>
                                    </p:animScale>
                                    <p:animScale>
                                      <p:cBhvr>
                                        <p:cTn id="42" dur="7">
                                          <p:stCondLst>
                                            <p:cond delay="410"/>
                                          </p:stCondLst>
                                        </p:cTn>
                                        <p:tgtEl>
                                          <p:spTgt spid="13"/>
                                        </p:tgtEl>
                                      </p:cBhvr>
                                      <p:to x="100000" y="90000"/>
                                    </p:animScale>
                                    <p:animScale>
                                      <p:cBhvr>
                                        <p:cTn id="43" dur="41" decel="50000">
                                          <p:stCondLst>
                                            <p:cond delay="417"/>
                                          </p:stCondLst>
                                        </p:cTn>
                                        <p:tgtEl>
                                          <p:spTgt spid="13"/>
                                        </p:tgtEl>
                                      </p:cBhvr>
                                      <p:to x="100000" y="100000"/>
                                    </p:animScale>
                                    <p:animScale>
                                      <p:cBhvr>
                                        <p:cTn id="44" dur="7">
                                          <p:stCondLst>
                                            <p:cond delay="452"/>
                                          </p:stCondLst>
                                        </p:cTn>
                                        <p:tgtEl>
                                          <p:spTgt spid="13"/>
                                        </p:tgtEl>
                                      </p:cBhvr>
                                      <p:to x="100000" y="95000"/>
                                    </p:animScale>
                                    <p:animScale>
                                      <p:cBhvr>
                                        <p:cTn id="45" dur="41" decel="50000">
                                          <p:stCondLst>
                                            <p:cond delay="459"/>
                                          </p:stCondLst>
                                        </p:cTn>
                                        <p:tgtEl>
                                          <p:spTgt spid="13"/>
                                        </p:tgtEl>
                                      </p:cBhvr>
                                      <p:to x="100000" y="100000"/>
                                    </p:animScale>
                                  </p:childTnLst>
                                </p:cTn>
                              </p:par>
                              <p:par>
                                <p:cTn id="46" presetID="26" presetClass="entr" presetSubtype="0" fill="hold" nodeType="with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wipe(down)">
                                      <p:cBhvr>
                                        <p:cTn id="48" dur="145">
                                          <p:stCondLst>
                                            <p:cond delay="0"/>
                                          </p:stCondLst>
                                        </p:cTn>
                                        <p:tgtEl>
                                          <p:spTgt spid="16"/>
                                        </p:tgtEl>
                                      </p:cBhvr>
                                    </p:animEffect>
                                    <p:anim calcmode="lin" valueType="num">
                                      <p:cBhvr>
                                        <p:cTn id="49" dur="456"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50" dur="166"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51" dur="166" tmFilter="0, 0; 0.125,0.2665; 0.25,0.4; 0.375,0.465; 0.5,0.5;  0.625,0.535; 0.75,0.6; 0.875,0.7335; 1,1">
                                          <p:stCondLst>
                                            <p:cond delay="166"/>
                                          </p:stCondLst>
                                        </p:cTn>
                                        <p:tgtEl>
                                          <p:spTgt spid="16"/>
                                        </p:tgtEl>
                                        <p:attrNameLst>
                                          <p:attrName>ppt_y</p:attrName>
                                        </p:attrNameLst>
                                      </p:cBhvr>
                                      <p:tavLst>
                                        <p:tav tm="0" fmla="#ppt_y-sin(pi*$)/9">
                                          <p:val>
                                            <p:fltVal val="0"/>
                                          </p:val>
                                        </p:tav>
                                        <p:tav tm="100000">
                                          <p:val>
                                            <p:fltVal val="1"/>
                                          </p:val>
                                        </p:tav>
                                      </p:tavLst>
                                    </p:anim>
                                    <p:anim calcmode="lin" valueType="num">
                                      <p:cBhvr>
                                        <p:cTn id="52" dur="83" tmFilter="0, 0; 0.125,0.2665; 0.25,0.4; 0.375,0.465; 0.5,0.5;  0.625,0.535; 0.75,0.6; 0.875,0.7335; 1,1">
                                          <p:stCondLst>
                                            <p:cond delay="331"/>
                                          </p:stCondLst>
                                        </p:cTn>
                                        <p:tgtEl>
                                          <p:spTgt spid="16"/>
                                        </p:tgtEl>
                                        <p:attrNameLst>
                                          <p:attrName>ppt_y</p:attrName>
                                        </p:attrNameLst>
                                      </p:cBhvr>
                                      <p:tavLst>
                                        <p:tav tm="0" fmla="#ppt_y-sin(pi*$)/27">
                                          <p:val>
                                            <p:fltVal val="0"/>
                                          </p:val>
                                        </p:tav>
                                        <p:tav tm="100000">
                                          <p:val>
                                            <p:fltVal val="1"/>
                                          </p:val>
                                        </p:tav>
                                      </p:tavLst>
                                    </p:anim>
                                    <p:anim calcmode="lin" valueType="num">
                                      <p:cBhvr>
                                        <p:cTn id="53" dur="41" tmFilter="0, 0; 0.125,0.2665; 0.25,0.4; 0.375,0.465; 0.5,0.5;  0.625,0.535; 0.75,0.6; 0.875,0.7335; 1,1">
                                          <p:stCondLst>
                                            <p:cond delay="414"/>
                                          </p:stCondLst>
                                        </p:cTn>
                                        <p:tgtEl>
                                          <p:spTgt spid="16"/>
                                        </p:tgtEl>
                                        <p:attrNameLst>
                                          <p:attrName>ppt_y</p:attrName>
                                        </p:attrNameLst>
                                      </p:cBhvr>
                                      <p:tavLst>
                                        <p:tav tm="0" fmla="#ppt_y-sin(pi*$)/81">
                                          <p:val>
                                            <p:fltVal val="0"/>
                                          </p:val>
                                        </p:tav>
                                        <p:tav tm="100000">
                                          <p:val>
                                            <p:fltVal val="1"/>
                                          </p:val>
                                        </p:tav>
                                      </p:tavLst>
                                    </p:anim>
                                    <p:animScale>
                                      <p:cBhvr>
                                        <p:cTn id="54" dur="7">
                                          <p:stCondLst>
                                            <p:cond delay="162"/>
                                          </p:stCondLst>
                                        </p:cTn>
                                        <p:tgtEl>
                                          <p:spTgt spid="16"/>
                                        </p:tgtEl>
                                      </p:cBhvr>
                                      <p:to x="100000" y="60000"/>
                                    </p:animScale>
                                    <p:animScale>
                                      <p:cBhvr>
                                        <p:cTn id="55" dur="41" decel="50000">
                                          <p:stCondLst>
                                            <p:cond delay="169"/>
                                          </p:stCondLst>
                                        </p:cTn>
                                        <p:tgtEl>
                                          <p:spTgt spid="16"/>
                                        </p:tgtEl>
                                      </p:cBhvr>
                                      <p:to x="100000" y="100000"/>
                                    </p:animScale>
                                    <p:animScale>
                                      <p:cBhvr>
                                        <p:cTn id="56" dur="7">
                                          <p:stCondLst>
                                            <p:cond delay="328"/>
                                          </p:stCondLst>
                                        </p:cTn>
                                        <p:tgtEl>
                                          <p:spTgt spid="16"/>
                                        </p:tgtEl>
                                      </p:cBhvr>
                                      <p:to x="100000" y="80000"/>
                                    </p:animScale>
                                    <p:animScale>
                                      <p:cBhvr>
                                        <p:cTn id="57" dur="41" decel="50000">
                                          <p:stCondLst>
                                            <p:cond delay="335"/>
                                          </p:stCondLst>
                                        </p:cTn>
                                        <p:tgtEl>
                                          <p:spTgt spid="16"/>
                                        </p:tgtEl>
                                      </p:cBhvr>
                                      <p:to x="100000" y="100000"/>
                                    </p:animScale>
                                    <p:animScale>
                                      <p:cBhvr>
                                        <p:cTn id="58" dur="7">
                                          <p:stCondLst>
                                            <p:cond delay="410"/>
                                          </p:stCondLst>
                                        </p:cTn>
                                        <p:tgtEl>
                                          <p:spTgt spid="16"/>
                                        </p:tgtEl>
                                      </p:cBhvr>
                                      <p:to x="100000" y="90000"/>
                                    </p:animScale>
                                    <p:animScale>
                                      <p:cBhvr>
                                        <p:cTn id="59" dur="41" decel="50000">
                                          <p:stCondLst>
                                            <p:cond delay="417"/>
                                          </p:stCondLst>
                                        </p:cTn>
                                        <p:tgtEl>
                                          <p:spTgt spid="16"/>
                                        </p:tgtEl>
                                      </p:cBhvr>
                                      <p:to x="100000" y="100000"/>
                                    </p:animScale>
                                    <p:animScale>
                                      <p:cBhvr>
                                        <p:cTn id="60" dur="7">
                                          <p:stCondLst>
                                            <p:cond delay="452"/>
                                          </p:stCondLst>
                                        </p:cTn>
                                        <p:tgtEl>
                                          <p:spTgt spid="16"/>
                                        </p:tgtEl>
                                      </p:cBhvr>
                                      <p:to x="100000" y="95000"/>
                                    </p:animScale>
                                    <p:animScale>
                                      <p:cBhvr>
                                        <p:cTn id="61" dur="41" decel="50000">
                                          <p:stCondLst>
                                            <p:cond delay="459"/>
                                          </p:stCondLst>
                                        </p:cTn>
                                        <p:tgtEl>
                                          <p:spTgt spid="1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第一部分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课题目的</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21258783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869471" y="6153344"/>
            <a:ext cx="1107996" cy="369332"/>
          </a:xfrm>
          <a:prstGeom prst="rect">
            <a:avLst/>
          </a:prstGeom>
          <a:noFill/>
        </p:spPr>
        <p:txBody>
          <a:bodyPr wrap="none" rtlCol="0">
            <a:spAutoFit/>
          </a:bodyPr>
          <a:lstStyle/>
          <a:p>
            <a:r>
              <a:rPr lang="zh-CN" altLang="en-US" dirty="0"/>
              <a:t>拍照预览</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772834" y="6187085"/>
            <a:ext cx="646331" cy="369332"/>
          </a:xfrm>
          <a:prstGeom prst="rect">
            <a:avLst/>
          </a:prstGeom>
          <a:noFill/>
        </p:spPr>
        <p:txBody>
          <a:bodyPr wrap="none" rtlCol="0">
            <a:spAutoFit/>
          </a:bodyPr>
          <a:lstStyle/>
          <a:p>
            <a:r>
              <a:rPr lang="zh-CN" altLang="en-US" dirty="0"/>
              <a:t>拍照</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371111" y="6217382"/>
            <a:ext cx="1107996" cy="369332"/>
          </a:xfrm>
          <a:prstGeom prst="rect">
            <a:avLst/>
          </a:prstGeom>
          <a:noFill/>
        </p:spPr>
        <p:txBody>
          <a:bodyPr wrap="none" rtlCol="0">
            <a:spAutoFit/>
          </a:bodyPr>
          <a:lstStyle/>
          <a:p>
            <a:r>
              <a:rPr lang="zh-CN" altLang="en-US" dirty="0"/>
              <a:t>图片裁剪</a:t>
            </a:r>
          </a:p>
        </p:txBody>
      </p:sp>
      <p:pic>
        <p:nvPicPr>
          <p:cNvPr id="2" name="图片 1">
            <a:extLst>
              <a:ext uri="{FF2B5EF4-FFF2-40B4-BE49-F238E27FC236}">
                <a16:creationId xmlns:a16="http://schemas.microsoft.com/office/drawing/2014/main" id="{77A22E6E-8847-4692-87DD-EA5F0D9FDA8B}"/>
              </a:ext>
            </a:extLst>
          </p:cNvPr>
          <p:cNvPicPr>
            <a:picLocks noChangeAspect="1"/>
          </p:cNvPicPr>
          <p:nvPr/>
        </p:nvPicPr>
        <p:blipFill>
          <a:blip r:embed="rId2"/>
          <a:stretch>
            <a:fillRect/>
          </a:stretch>
        </p:blipFill>
        <p:spPr>
          <a:xfrm>
            <a:off x="820457" y="895350"/>
            <a:ext cx="3206025" cy="5219894"/>
          </a:xfrm>
          <a:prstGeom prst="rect">
            <a:avLst/>
          </a:prstGeom>
        </p:spPr>
      </p:pic>
      <p:pic>
        <p:nvPicPr>
          <p:cNvPr id="3" name="图片 2">
            <a:extLst>
              <a:ext uri="{FF2B5EF4-FFF2-40B4-BE49-F238E27FC236}">
                <a16:creationId xmlns:a16="http://schemas.microsoft.com/office/drawing/2014/main" id="{F5B9D376-BF5C-4942-A66F-46B04A2EE92F}"/>
              </a:ext>
            </a:extLst>
          </p:cNvPr>
          <p:cNvPicPr>
            <a:picLocks noChangeAspect="1"/>
          </p:cNvPicPr>
          <p:nvPr/>
        </p:nvPicPr>
        <p:blipFill>
          <a:blip r:embed="rId3"/>
          <a:stretch>
            <a:fillRect/>
          </a:stretch>
        </p:blipFill>
        <p:spPr>
          <a:xfrm>
            <a:off x="4625976" y="867955"/>
            <a:ext cx="2940048" cy="5214085"/>
          </a:xfrm>
          <a:prstGeom prst="rect">
            <a:avLst/>
          </a:prstGeom>
        </p:spPr>
      </p:pic>
      <p:pic>
        <p:nvPicPr>
          <p:cNvPr id="12" name="图片 11">
            <a:extLst>
              <a:ext uri="{FF2B5EF4-FFF2-40B4-BE49-F238E27FC236}">
                <a16:creationId xmlns:a16="http://schemas.microsoft.com/office/drawing/2014/main" id="{E423BC54-324E-44CB-8CFB-D792C9E44F2E}"/>
              </a:ext>
            </a:extLst>
          </p:cNvPr>
          <p:cNvPicPr>
            <a:picLocks noChangeAspect="1"/>
          </p:cNvPicPr>
          <p:nvPr/>
        </p:nvPicPr>
        <p:blipFill>
          <a:blip r:embed="rId4"/>
          <a:stretch>
            <a:fillRect/>
          </a:stretch>
        </p:blipFill>
        <p:spPr>
          <a:xfrm>
            <a:off x="8286877" y="901159"/>
            <a:ext cx="3276464" cy="5214085"/>
          </a:xfrm>
          <a:prstGeom prst="rect">
            <a:avLst/>
          </a:prstGeom>
        </p:spPr>
      </p:pic>
    </p:spTree>
    <p:extLst>
      <p:ext uri="{BB962C8B-B14F-4D97-AF65-F5344CB8AC3E}">
        <p14:creationId xmlns:p14="http://schemas.microsoft.com/office/powerpoint/2010/main" val="3299222215"/>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45"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anim calcmode="lin" valueType="num">
                                      <p:cBhvr>
                                        <p:cTn id="17" dur="500" fill="hold"/>
                                        <p:tgtEl>
                                          <p:spTgt spid="2"/>
                                        </p:tgtEl>
                                        <p:attrNameLst>
                                          <p:attrName>ppt_w</p:attrName>
                                        </p:attrNameLst>
                                      </p:cBhvr>
                                      <p:tavLst>
                                        <p:tav tm="0" fmla="#ppt_w*sin(2.5*pi*$)">
                                          <p:val>
                                            <p:fltVal val="0"/>
                                          </p:val>
                                        </p:tav>
                                        <p:tav tm="100000">
                                          <p:val>
                                            <p:fltVal val="1"/>
                                          </p:val>
                                        </p:tav>
                                      </p:tavLst>
                                    </p:anim>
                                    <p:anim calcmode="lin" valueType="num">
                                      <p:cBhvr>
                                        <p:cTn id="18" dur="500" fill="hold"/>
                                        <p:tgtEl>
                                          <p:spTgt spid="2"/>
                                        </p:tgtEl>
                                        <p:attrNameLst>
                                          <p:attrName>ppt_h</p:attrName>
                                        </p:attrNameLst>
                                      </p:cBhvr>
                                      <p:tavLst>
                                        <p:tav tm="0">
                                          <p:val>
                                            <p:strVal val="#ppt_h"/>
                                          </p:val>
                                        </p:tav>
                                        <p:tav tm="100000">
                                          <p:val>
                                            <p:strVal val="#ppt_h"/>
                                          </p:val>
                                        </p:tav>
                                      </p:tavLst>
                                    </p:anim>
                                  </p:childTnLst>
                                </p:cTn>
                              </p:par>
                              <p:par>
                                <p:cTn id="19" presetID="45"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anim calcmode="lin" valueType="num">
                                      <p:cBhvr>
                                        <p:cTn id="22" dur="500" fill="hold"/>
                                        <p:tgtEl>
                                          <p:spTgt spid="3"/>
                                        </p:tgtEl>
                                        <p:attrNameLst>
                                          <p:attrName>ppt_w</p:attrName>
                                        </p:attrNameLst>
                                      </p:cBhvr>
                                      <p:tavLst>
                                        <p:tav tm="0" fmla="#ppt_w*sin(2.5*pi*$)">
                                          <p:val>
                                            <p:fltVal val="0"/>
                                          </p:val>
                                        </p:tav>
                                        <p:tav tm="100000">
                                          <p:val>
                                            <p:fltVal val="1"/>
                                          </p:val>
                                        </p:tav>
                                      </p:tavLst>
                                    </p:anim>
                                    <p:anim calcmode="lin" valueType="num">
                                      <p:cBhvr>
                                        <p:cTn id="23" dur="500" fill="hold"/>
                                        <p:tgtEl>
                                          <p:spTgt spid="3"/>
                                        </p:tgtEl>
                                        <p:attrNameLst>
                                          <p:attrName>ppt_h</p:attrName>
                                        </p:attrNameLst>
                                      </p:cBhvr>
                                      <p:tavLst>
                                        <p:tav tm="0">
                                          <p:val>
                                            <p:strVal val="#ppt_h"/>
                                          </p:val>
                                        </p:tav>
                                        <p:tav tm="100000">
                                          <p:val>
                                            <p:strVal val="#ppt_h"/>
                                          </p:val>
                                        </p:tav>
                                      </p:tavLst>
                                    </p:anim>
                                  </p:childTnLst>
                                </p:cTn>
                              </p:par>
                              <p:par>
                                <p:cTn id="24" presetID="45" presetClass="entr" presetSubtype="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anim calcmode="lin" valueType="num">
                                      <p:cBhvr>
                                        <p:cTn id="27" dur="500" fill="hold"/>
                                        <p:tgtEl>
                                          <p:spTgt spid="12"/>
                                        </p:tgtEl>
                                        <p:attrNameLst>
                                          <p:attrName>ppt_w</p:attrName>
                                        </p:attrNameLst>
                                      </p:cBhvr>
                                      <p:tavLst>
                                        <p:tav tm="0" fmla="#ppt_w*sin(2.5*pi*$)">
                                          <p:val>
                                            <p:fltVal val="0"/>
                                          </p:val>
                                        </p:tav>
                                        <p:tav tm="100000">
                                          <p:val>
                                            <p:fltVal val="1"/>
                                          </p:val>
                                        </p:tav>
                                      </p:tavLst>
                                    </p:anim>
                                    <p:anim calcmode="lin" valueType="num">
                                      <p:cBhvr>
                                        <p:cTn id="28" dur="500" fill="hold"/>
                                        <p:tgtEl>
                                          <p:spTgt spid="1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585993" y="6115244"/>
            <a:ext cx="1107996" cy="369332"/>
          </a:xfrm>
          <a:prstGeom prst="rect">
            <a:avLst/>
          </a:prstGeom>
          <a:noFill/>
        </p:spPr>
        <p:txBody>
          <a:bodyPr wrap="none" rtlCol="0">
            <a:spAutoFit/>
          </a:bodyPr>
          <a:lstStyle/>
          <a:p>
            <a:r>
              <a:rPr lang="zh-CN" altLang="en-US" dirty="0"/>
              <a:t>盘点结果</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7213276" y="6159596"/>
            <a:ext cx="1569660" cy="369332"/>
          </a:xfrm>
          <a:prstGeom prst="rect">
            <a:avLst/>
          </a:prstGeom>
          <a:noFill/>
        </p:spPr>
        <p:txBody>
          <a:bodyPr wrap="none" rtlCol="0">
            <a:spAutoFit/>
          </a:bodyPr>
          <a:lstStyle/>
          <a:p>
            <a:r>
              <a:rPr lang="zh-CN" altLang="en-US" dirty="0"/>
              <a:t>资产分类管理</a:t>
            </a:r>
          </a:p>
        </p:txBody>
      </p:sp>
      <p:pic>
        <p:nvPicPr>
          <p:cNvPr id="4" name="图片 3">
            <a:extLst>
              <a:ext uri="{FF2B5EF4-FFF2-40B4-BE49-F238E27FC236}">
                <a16:creationId xmlns:a16="http://schemas.microsoft.com/office/drawing/2014/main" id="{00D3E4E7-5137-4DA0-808D-AA2B82541A3E}"/>
              </a:ext>
            </a:extLst>
          </p:cNvPr>
          <p:cNvPicPr>
            <a:picLocks noChangeAspect="1"/>
          </p:cNvPicPr>
          <p:nvPr/>
        </p:nvPicPr>
        <p:blipFill>
          <a:blip r:embed="rId2"/>
          <a:stretch>
            <a:fillRect/>
          </a:stretch>
        </p:blipFill>
        <p:spPr>
          <a:xfrm>
            <a:off x="494792" y="895350"/>
            <a:ext cx="3290399" cy="5156296"/>
          </a:xfrm>
          <a:prstGeom prst="rect">
            <a:avLst/>
          </a:prstGeom>
        </p:spPr>
      </p:pic>
      <p:pic>
        <p:nvPicPr>
          <p:cNvPr id="13" name="图片 12">
            <a:extLst>
              <a:ext uri="{FF2B5EF4-FFF2-40B4-BE49-F238E27FC236}">
                <a16:creationId xmlns:a16="http://schemas.microsoft.com/office/drawing/2014/main" id="{A5CA9D6E-7F56-434A-92D8-70848D7BFCB4}"/>
              </a:ext>
            </a:extLst>
          </p:cNvPr>
          <p:cNvPicPr>
            <a:picLocks noChangeAspect="1"/>
          </p:cNvPicPr>
          <p:nvPr/>
        </p:nvPicPr>
        <p:blipFill>
          <a:blip r:embed="rId3"/>
          <a:stretch>
            <a:fillRect/>
          </a:stretch>
        </p:blipFill>
        <p:spPr>
          <a:xfrm>
            <a:off x="3970899" y="895350"/>
            <a:ext cx="8054414" cy="5156296"/>
          </a:xfrm>
          <a:prstGeom prst="rect">
            <a:avLst/>
          </a:prstGeom>
        </p:spPr>
      </p:pic>
    </p:spTree>
    <p:extLst>
      <p:ext uri="{BB962C8B-B14F-4D97-AF65-F5344CB8AC3E}">
        <p14:creationId xmlns:p14="http://schemas.microsoft.com/office/powerpoint/2010/main" val="298899691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circle(in)">
                                      <p:cBhvr>
                                        <p:cTn id="10" dur="500"/>
                                        <p:tgtEl>
                                          <p:spTgt spid="5"/>
                                        </p:tgtEl>
                                      </p:cBhvr>
                                    </p:animEffect>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2227383" y="5082928"/>
            <a:ext cx="1107996" cy="369332"/>
          </a:xfrm>
          <a:prstGeom prst="rect">
            <a:avLst/>
          </a:prstGeom>
          <a:noFill/>
        </p:spPr>
        <p:txBody>
          <a:bodyPr wrap="none" rtlCol="0">
            <a:spAutoFit/>
          </a:bodyPr>
          <a:lstStyle/>
          <a:p>
            <a:r>
              <a:rPr lang="zh-CN" altLang="en-US" dirty="0"/>
              <a:t>添加分类</a:t>
            </a:r>
          </a:p>
        </p:txBody>
      </p:sp>
      <p:pic>
        <p:nvPicPr>
          <p:cNvPr id="3" name="图片 2">
            <a:extLst>
              <a:ext uri="{FF2B5EF4-FFF2-40B4-BE49-F238E27FC236}">
                <a16:creationId xmlns:a16="http://schemas.microsoft.com/office/drawing/2014/main" id="{15788385-2BEC-4DEF-8DF6-B1697CD5A4D6}"/>
              </a:ext>
            </a:extLst>
          </p:cNvPr>
          <p:cNvPicPr>
            <a:picLocks noChangeAspect="1"/>
          </p:cNvPicPr>
          <p:nvPr/>
        </p:nvPicPr>
        <p:blipFill>
          <a:blip r:embed="rId2"/>
          <a:stretch>
            <a:fillRect/>
          </a:stretch>
        </p:blipFill>
        <p:spPr>
          <a:xfrm>
            <a:off x="642005" y="2491539"/>
            <a:ext cx="4835893" cy="2346276"/>
          </a:xfrm>
          <a:prstGeom prst="rect">
            <a:avLst/>
          </a:prstGeom>
        </p:spPr>
      </p:pic>
      <p:pic>
        <p:nvPicPr>
          <p:cNvPr id="4" name="图片 3">
            <a:extLst>
              <a:ext uri="{FF2B5EF4-FFF2-40B4-BE49-F238E27FC236}">
                <a16:creationId xmlns:a16="http://schemas.microsoft.com/office/drawing/2014/main" id="{9420614D-AE0E-407C-AA39-60E2BD4901C6}"/>
              </a:ext>
            </a:extLst>
          </p:cNvPr>
          <p:cNvPicPr>
            <a:picLocks noChangeAspect="1"/>
          </p:cNvPicPr>
          <p:nvPr/>
        </p:nvPicPr>
        <p:blipFill>
          <a:blip r:embed="rId3"/>
          <a:stretch>
            <a:fillRect/>
          </a:stretch>
        </p:blipFill>
        <p:spPr>
          <a:xfrm>
            <a:off x="768730" y="1141713"/>
            <a:ext cx="10654539" cy="4574574"/>
          </a:xfrm>
          <a:prstGeom prst="rect">
            <a:avLst/>
          </a:prstGeom>
        </p:spPr>
      </p:pic>
      <p:sp>
        <p:nvSpPr>
          <p:cNvPr id="5" name="文本框 4">
            <a:extLst>
              <a:ext uri="{FF2B5EF4-FFF2-40B4-BE49-F238E27FC236}">
                <a16:creationId xmlns:a16="http://schemas.microsoft.com/office/drawing/2014/main" id="{5E15379C-4F98-461E-BE6E-BC294A3A67AE}"/>
              </a:ext>
            </a:extLst>
          </p:cNvPr>
          <p:cNvSpPr txBox="1"/>
          <p:nvPr/>
        </p:nvSpPr>
        <p:spPr>
          <a:xfrm>
            <a:off x="5542001" y="5883444"/>
            <a:ext cx="1107996" cy="369332"/>
          </a:xfrm>
          <a:prstGeom prst="rect">
            <a:avLst/>
          </a:prstGeom>
          <a:noFill/>
        </p:spPr>
        <p:txBody>
          <a:bodyPr wrap="none" rtlCol="0">
            <a:spAutoFit/>
          </a:bodyPr>
          <a:lstStyle/>
          <a:p>
            <a:r>
              <a:rPr lang="zh-CN" altLang="en-US" dirty="0"/>
              <a:t>审批管理</a:t>
            </a:r>
          </a:p>
        </p:txBody>
      </p:sp>
    </p:spTree>
    <p:extLst>
      <p:ext uri="{BB962C8B-B14F-4D97-AF65-F5344CB8AC3E}">
        <p14:creationId xmlns:p14="http://schemas.microsoft.com/office/powerpoint/2010/main" val="233272332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500"/>
                                        <p:tgtEl>
                                          <p:spTgt spid="10"/>
                                        </p:tgtEl>
                                      </p:cBhvr>
                                    </p:animEffect>
                                  </p:childTnLst>
                                </p:cTn>
                              </p:par>
                              <p:par>
                                <p:cTn id="8" presetID="6" presetClass="entr" presetSubtype="16"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0" presetClass="entr" presetSubtype="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5542002" y="6051603"/>
            <a:ext cx="1107996" cy="369332"/>
          </a:xfrm>
          <a:prstGeom prst="rect">
            <a:avLst/>
          </a:prstGeom>
          <a:noFill/>
        </p:spPr>
        <p:txBody>
          <a:bodyPr wrap="none" rtlCol="0">
            <a:spAutoFit/>
          </a:bodyPr>
          <a:lstStyle/>
          <a:p>
            <a:r>
              <a:rPr lang="zh-CN" altLang="en-US" dirty="0"/>
              <a:t>部门管理</a:t>
            </a:r>
          </a:p>
        </p:txBody>
      </p:sp>
      <p:pic>
        <p:nvPicPr>
          <p:cNvPr id="2" name="图片 1">
            <a:extLst>
              <a:ext uri="{FF2B5EF4-FFF2-40B4-BE49-F238E27FC236}">
                <a16:creationId xmlns:a16="http://schemas.microsoft.com/office/drawing/2014/main" id="{9BF39EAB-C66F-49E7-AA15-46498146A469}"/>
              </a:ext>
            </a:extLst>
          </p:cNvPr>
          <p:cNvPicPr>
            <a:picLocks noChangeAspect="1"/>
          </p:cNvPicPr>
          <p:nvPr/>
        </p:nvPicPr>
        <p:blipFill>
          <a:blip r:embed="rId2"/>
          <a:stretch>
            <a:fillRect/>
          </a:stretch>
        </p:blipFill>
        <p:spPr>
          <a:xfrm>
            <a:off x="810430" y="857250"/>
            <a:ext cx="10321858" cy="5086403"/>
          </a:xfrm>
          <a:prstGeom prst="rect">
            <a:avLst/>
          </a:prstGeom>
        </p:spPr>
      </p:pic>
    </p:spTree>
    <p:extLst>
      <p:ext uri="{BB962C8B-B14F-4D97-AF65-F5344CB8AC3E}">
        <p14:creationId xmlns:p14="http://schemas.microsoft.com/office/powerpoint/2010/main" val="322513136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26" presetClass="emph" presetSubtype="0" fill="hold" nodeType="withEffect">
                                  <p:stCondLst>
                                    <p:cond delay="0"/>
                                  </p:stCondLst>
                                  <p:childTnLst>
                                    <p:animEffect transition="out" filter="fade">
                                      <p:cBhvr>
                                        <p:cTn id="9" dur="500" tmFilter="0, 0; .2, .5; .8, .5; 1, 0"/>
                                        <p:tgtEl>
                                          <p:spTgt spid="2"/>
                                        </p:tgtEl>
                                      </p:cBhvr>
                                    </p:animEffect>
                                    <p:animScale>
                                      <p:cBhvr>
                                        <p:cTn id="10"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5542002" y="6051603"/>
            <a:ext cx="1107996" cy="369332"/>
          </a:xfrm>
          <a:prstGeom prst="rect">
            <a:avLst/>
          </a:prstGeom>
          <a:noFill/>
        </p:spPr>
        <p:txBody>
          <a:bodyPr wrap="none" rtlCol="0">
            <a:spAutoFit/>
          </a:bodyPr>
          <a:lstStyle/>
          <a:p>
            <a:r>
              <a:rPr lang="zh-CN" altLang="en-US" dirty="0"/>
              <a:t>职位管理</a:t>
            </a:r>
          </a:p>
        </p:txBody>
      </p:sp>
      <p:pic>
        <p:nvPicPr>
          <p:cNvPr id="3" name="图片 2">
            <a:extLst>
              <a:ext uri="{FF2B5EF4-FFF2-40B4-BE49-F238E27FC236}">
                <a16:creationId xmlns:a16="http://schemas.microsoft.com/office/drawing/2014/main" id="{411E7A26-CCAC-41E6-AC9A-CEF79DFC7E3B}"/>
              </a:ext>
            </a:extLst>
          </p:cNvPr>
          <p:cNvPicPr>
            <a:picLocks noChangeAspect="1"/>
          </p:cNvPicPr>
          <p:nvPr/>
        </p:nvPicPr>
        <p:blipFill>
          <a:blip r:embed="rId2"/>
          <a:stretch>
            <a:fillRect/>
          </a:stretch>
        </p:blipFill>
        <p:spPr>
          <a:xfrm>
            <a:off x="1849011" y="827990"/>
            <a:ext cx="8493978" cy="5151753"/>
          </a:xfrm>
          <a:prstGeom prst="rect">
            <a:avLst/>
          </a:prstGeom>
        </p:spPr>
      </p:pic>
      <p:pic>
        <p:nvPicPr>
          <p:cNvPr id="4" name="图片 3">
            <a:extLst>
              <a:ext uri="{FF2B5EF4-FFF2-40B4-BE49-F238E27FC236}">
                <a16:creationId xmlns:a16="http://schemas.microsoft.com/office/drawing/2014/main" id="{75A8B3A3-3F96-4836-AFD2-235E40C21F40}"/>
              </a:ext>
            </a:extLst>
          </p:cNvPr>
          <p:cNvPicPr>
            <a:picLocks noChangeAspect="1"/>
          </p:cNvPicPr>
          <p:nvPr/>
        </p:nvPicPr>
        <p:blipFill>
          <a:blip r:embed="rId3"/>
          <a:stretch>
            <a:fillRect/>
          </a:stretch>
        </p:blipFill>
        <p:spPr>
          <a:xfrm>
            <a:off x="6558220" y="1969610"/>
            <a:ext cx="4850516" cy="2554806"/>
          </a:xfrm>
          <a:prstGeom prst="rect">
            <a:avLst/>
          </a:prstGeom>
        </p:spPr>
      </p:pic>
      <p:sp>
        <p:nvSpPr>
          <p:cNvPr id="10" name="文本框 9">
            <a:extLst>
              <a:ext uri="{FF2B5EF4-FFF2-40B4-BE49-F238E27FC236}">
                <a16:creationId xmlns:a16="http://schemas.microsoft.com/office/drawing/2014/main" id="{CC8B321E-AD4F-480F-BD3A-29310BB4036E}"/>
              </a:ext>
            </a:extLst>
          </p:cNvPr>
          <p:cNvSpPr txBox="1"/>
          <p:nvPr/>
        </p:nvSpPr>
        <p:spPr>
          <a:xfrm>
            <a:off x="7967815" y="4823269"/>
            <a:ext cx="2031325" cy="369332"/>
          </a:xfrm>
          <a:prstGeom prst="rect">
            <a:avLst/>
          </a:prstGeom>
          <a:noFill/>
        </p:spPr>
        <p:txBody>
          <a:bodyPr wrap="none" rtlCol="0">
            <a:spAutoFit/>
          </a:bodyPr>
          <a:lstStyle/>
          <a:p>
            <a:r>
              <a:rPr lang="zh-CN" altLang="en-US" dirty="0"/>
              <a:t>修改以及删除职位</a:t>
            </a:r>
          </a:p>
        </p:txBody>
      </p:sp>
      <p:pic>
        <p:nvPicPr>
          <p:cNvPr id="11" name="图片 10">
            <a:extLst>
              <a:ext uri="{FF2B5EF4-FFF2-40B4-BE49-F238E27FC236}">
                <a16:creationId xmlns:a16="http://schemas.microsoft.com/office/drawing/2014/main" id="{B17B9B42-4962-498E-9D9E-0DA9F3C5A619}"/>
              </a:ext>
            </a:extLst>
          </p:cNvPr>
          <p:cNvPicPr>
            <a:picLocks noChangeAspect="1"/>
          </p:cNvPicPr>
          <p:nvPr/>
        </p:nvPicPr>
        <p:blipFill>
          <a:blip r:embed="rId4"/>
          <a:stretch>
            <a:fillRect/>
          </a:stretch>
        </p:blipFill>
        <p:spPr>
          <a:xfrm>
            <a:off x="638175" y="1969609"/>
            <a:ext cx="4791759" cy="2554805"/>
          </a:xfrm>
          <a:prstGeom prst="rect">
            <a:avLst/>
          </a:prstGeom>
        </p:spPr>
      </p:pic>
      <p:sp>
        <p:nvSpPr>
          <p:cNvPr id="12" name="文本框 11">
            <a:extLst>
              <a:ext uri="{FF2B5EF4-FFF2-40B4-BE49-F238E27FC236}">
                <a16:creationId xmlns:a16="http://schemas.microsoft.com/office/drawing/2014/main" id="{DADD670F-3B50-4083-8037-D2A9C3CDF47F}"/>
              </a:ext>
            </a:extLst>
          </p:cNvPr>
          <p:cNvSpPr txBox="1"/>
          <p:nvPr/>
        </p:nvSpPr>
        <p:spPr>
          <a:xfrm>
            <a:off x="2227383" y="4823269"/>
            <a:ext cx="1107996" cy="369332"/>
          </a:xfrm>
          <a:prstGeom prst="rect">
            <a:avLst/>
          </a:prstGeom>
          <a:noFill/>
        </p:spPr>
        <p:txBody>
          <a:bodyPr wrap="none" rtlCol="0">
            <a:spAutoFit/>
          </a:bodyPr>
          <a:lstStyle/>
          <a:p>
            <a:r>
              <a:rPr lang="zh-CN" altLang="en-US" dirty="0"/>
              <a:t>添加职位</a:t>
            </a:r>
          </a:p>
        </p:txBody>
      </p:sp>
    </p:spTree>
    <p:extLst>
      <p:ext uri="{BB962C8B-B14F-4D97-AF65-F5344CB8AC3E}">
        <p14:creationId xmlns:p14="http://schemas.microsoft.com/office/powerpoint/2010/main" val="20774438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21"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heel(1)">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xit" presetSubtype="1" fill="hold" grpId="1" nodeType="clickEffect">
                                  <p:stCondLst>
                                    <p:cond delay="0"/>
                                  </p:stCondLst>
                                  <p:childTnLst>
                                    <p:animEffect transition="out" filter="wheel(1)">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21" presetClass="exit" presetSubtype="1" fill="hold" nodeType="withEffect">
                                  <p:stCondLst>
                                    <p:cond delay="0"/>
                                  </p:stCondLst>
                                  <p:childTnLst>
                                    <p:animEffect transition="out" filter="wheel(1)">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randombar(horizontal)">
                                      <p:cBhvr>
                                        <p:cTn id="21" dur="500"/>
                                        <p:tgtEl>
                                          <p:spTgt spid="11"/>
                                        </p:tgtEl>
                                      </p:cBhvr>
                                    </p:animEffect>
                                  </p:childTnLst>
                                </p:cTn>
                              </p:par>
                              <p:par>
                                <p:cTn id="22" presetID="14" presetClass="entr" presetSubtype="10" fill="hold" nodeType="with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randombar(horizontal)">
                                      <p:cBhvr>
                                        <p:cTn id="24" dur="500"/>
                                        <p:tgtEl>
                                          <p:spTgt spid="4"/>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randombar(horizontal)">
                                      <p:cBhvr>
                                        <p:cTn id="27" dur="500"/>
                                        <p:tgtEl>
                                          <p:spTgt spid="10"/>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5542002" y="6051603"/>
            <a:ext cx="1107996" cy="369332"/>
          </a:xfrm>
          <a:prstGeom prst="rect">
            <a:avLst/>
          </a:prstGeom>
          <a:noFill/>
        </p:spPr>
        <p:txBody>
          <a:bodyPr wrap="none" rtlCol="0">
            <a:spAutoFit/>
          </a:bodyPr>
          <a:lstStyle/>
          <a:p>
            <a:r>
              <a:rPr lang="zh-CN" altLang="en-US" dirty="0"/>
              <a:t>人员管理</a:t>
            </a:r>
          </a:p>
        </p:txBody>
      </p:sp>
      <p:pic>
        <p:nvPicPr>
          <p:cNvPr id="3" name="图片 2">
            <a:extLst>
              <a:ext uri="{FF2B5EF4-FFF2-40B4-BE49-F238E27FC236}">
                <a16:creationId xmlns:a16="http://schemas.microsoft.com/office/drawing/2014/main" id="{8DBA742B-1167-4848-AD59-58ADE8FC5F3D}"/>
              </a:ext>
            </a:extLst>
          </p:cNvPr>
          <p:cNvPicPr>
            <a:picLocks noChangeAspect="1"/>
          </p:cNvPicPr>
          <p:nvPr/>
        </p:nvPicPr>
        <p:blipFill>
          <a:blip r:embed="rId2"/>
          <a:stretch>
            <a:fillRect/>
          </a:stretch>
        </p:blipFill>
        <p:spPr>
          <a:xfrm>
            <a:off x="721794" y="965200"/>
            <a:ext cx="10748411" cy="4973145"/>
          </a:xfrm>
          <a:prstGeom prst="rect">
            <a:avLst/>
          </a:prstGeom>
        </p:spPr>
      </p:pic>
      <p:pic>
        <p:nvPicPr>
          <p:cNvPr id="4" name="图片 3">
            <a:extLst>
              <a:ext uri="{FF2B5EF4-FFF2-40B4-BE49-F238E27FC236}">
                <a16:creationId xmlns:a16="http://schemas.microsoft.com/office/drawing/2014/main" id="{AFCE84ED-A8BC-45C8-AE60-9CB4BC10CB3F}"/>
              </a:ext>
            </a:extLst>
          </p:cNvPr>
          <p:cNvPicPr>
            <a:picLocks noChangeAspect="1"/>
          </p:cNvPicPr>
          <p:nvPr/>
        </p:nvPicPr>
        <p:blipFill>
          <a:blip r:embed="rId3"/>
          <a:stretch>
            <a:fillRect/>
          </a:stretch>
        </p:blipFill>
        <p:spPr>
          <a:xfrm>
            <a:off x="2729295" y="703575"/>
            <a:ext cx="2617207" cy="5167650"/>
          </a:xfrm>
          <a:prstGeom prst="rect">
            <a:avLst/>
          </a:prstGeom>
        </p:spPr>
      </p:pic>
      <p:sp>
        <p:nvSpPr>
          <p:cNvPr id="10" name="文本框 9">
            <a:extLst>
              <a:ext uri="{FF2B5EF4-FFF2-40B4-BE49-F238E27FC236}">
                <a16:creationId xmlns:a16="http://schemas.microsoft.com/office/drawing/2014/main" id="{A9A5F767-325A-4914-9FDC-2117C6E697B6}"/>
              </a:ext>
            </a:extLst>
          </p:cNvPr>
          <p:cNvSpPr txBox="1"/>
          <p:nvPr/>
        </p:nvSpPr>
        <p:spPr>
          <a:xfrm>
            <a:off x="3483900" y="6015304"/>
            <a:ext cx="1107996" cy="369332"/>
          </a:xfrm>
          <a:prstGeom prst="rect">
            <a:avLst/>
          </a:prstGeom>
          <a:noFill/>
        </p:spPr>
        <p:txBody>
          <a:bodyPr wrap="none" rtlCol="0">
            <a:spAutoFit/>
          </a:bodyPr>
          <a:lstStyle/>
          <a:p>
            <a:r>
              <a:rPr lang="zh-CN" altLang="en-US" dirty="0"/>
              <a:t>添加人员</a:t>
            </a:r>
          </a:p>
        </p:txBody>
      </p:sp>
      <p:pic>
        <p:nvPicPr>
          <p:cNvPr id="11" name="图片 10">
            <a:extLst>
              <a:ext uri="{FF2B5EF4-FFF2-40B4-BE49-F238E27FC236}">
                <a16:creationId xmlns:a16="http://schemas.microsoft.com/office/drawing/2014/main" id="{4F45CBFE-894F-4E6B-A659-06E86EB5AE4E}"/>
              </a:ext>
            </a:extLst>
          </p:cNvPr>
          <p:cNvPicPr>
            <a:picLocks noChangeAspect="1"/>
          </p:cNvPicPr>
          <p:nvPr/>
        </p:nvPicPr>
        <p:blipFill>
          <a:blip r:embed="rId4"/>
          <a:stretch>
            <a:fillRect/>
          </a:stretch>
        </p:blipFill>
        <p:spPr>
          <a:xfrm>
            <a:off x="6836464" y="636455"/>
            <a:ext cx="2588489" cy="5301890"/>
          </a:xfrm>
          <a:prstGeom prst="rect">
            <a:avLst/>
          </a:prstGeom>
        </p:spPr>
      </p:pic>
      <p:sp>
        <p:nvSpPr>
          <p:cNvPr id="12" name="文本框 11">
            <a:extLst>
              <a:ext uri="{FF2B5EF4-FFF2-40B4-BE49-F238E27FC236}">
                <a16:creationId xmlns:a16="http://schemas.microsoft.com/office/drawing/2014/main" id="{B2F80883-E3D1-4F51-A3F0-032E1A61329D}"/>
              </a:ext>
            </a:extLst>
          </p:cNvPr>
          <p:cNvSpPr txBox="1"/>
          <p:nvPr/>
        </p:nvSpPr>
        <p:spPr>
          <a:xfrm>
            <a:off x="7113789" y="6097518"/>
            <a:ext cx="2031325" cy="369332"/>
          </a:xfrm>
          <a:prstGeom prst="rect">
            <a:avLst/>
          </a:prstGeom>
          <a:noFill/>
        </p:spPr>
        <p:txBody>
          <a:bodyPr wrap="none" rtlCol="0">
            <a:spAutoFit/>
          </a:bodyPr>
          <a:lstStyle/>
          <a:p>
            <a:r>
              <a:rPr lang="zh-CN" altLang="en-US" dirty="0"/>
              <a:t>修改以及删除人员</a:t>
            </a:r>
          </a:p>
        </p:txBody>
      </p:sp>
    </p:spTree>
    <p:extLst>
      <p:ext uri="{BB962C8B-B14F-4D97-AF65-F5344CB8AC3E}">
        <p14:creationId xmlns:p14="http://schemas.microsoft.com/office/powerpoint/2010/main" val="31189964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22" presetClass="entr" presetSubtype="4"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down)">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childTnLst>
                                    <p:anim calcmode="lin" valueType="num">
                                      <p:cBhvr>
                                        <p:cTn id="14" dur="500"/>
                                        <p:tgtEl>
                                          <p:spTgt spid="5"/>
                                        </p:tgtEl>
                                        <p:attrNameLst>
                                          <p:attrName>ppt_w</p:attrName>
                                        </p:attrNameLst>
                                      </p:cBhvr>
                                      <p:tavLst>
                                        <p:tav tm="0">
                                          <p:val>
                                            <p:strVal val="ppt_w"/>
                                          </p:val>
                                        </p:tav>
                                        <p:tav tm="100000">
                                          <p:val>
                                            <p:fltVal val="0"/>
                                          </p:val>
                                        </p:tav>
                                      </p:tavLst>
                                    </p:anim>
                                    <p:anim calcmode="lin" valueType="num">
                                      <p:cBhvr>
                                        <p:cTn id="15" dur="500"/>
                                        <p:tgtEl>
                                          <p:spTgt spid="5"/>
                                        </p:tgtEl>
                                        <p:attrNameLst>
                                          <p:attrName>ppt_h</p:attrName>
                                        </p:attrNameLst>
                                      </p:cBhvr>
                                      <p:tavLst>
                                        <p:tav tm="0">
                                          <p:val>
                                            <p:strVal val="ppt_h"/>
                                          </p:val>
                                        </p:tav>
                                        <p:tav tm="100000">
                                          <p:val>
                                            <p:fltVal val="0"/>
                                          </p:val>
                                        </p:tav>
                                      </p:tavLst>
                                    </p:anim>
                                    <p:animEffect transition="out" filter="fade">
                                      <p:cBhvr>
                                        <p:cTn id="16" dur="500"/>
                                        <p:tgtEl>
                                          <p:spTgt spid="5"/>
                                        </p:tgtEl>
                                      </p:cBhvr>
                                    </p:animEffect>
                                    <p:set>
                                      <p:cBhvr>
                                        <p:cTn id="17" dur="1" fill="hold">
                                          <p:stCondLst>
                                            <p:cond delay="499"/>
                                          </p:stCondLst>
                                        </p:cTn>
                                        <p:tgtEl>
                                          <p:spTgt spid="5"/>
                                        </p:tgtEl>
                                        <p:attrNameLst>
                                          <p:attrName>style.visibility</p:attrName>
                                        </p:attrNameLst>
                                      </p:cBhvr>
                                      <p:to>
                                        <p:strVal val="hidden"/>
                                      </p:to>
                                    </p:set>
                                  </p:childTnLst>
                                </p:cTn>
                              </p:par>
                              <p:par>
                                <p:cTn id="18" presetID="53" presetClass="exit" presetSubtype="32" fill="hold" nodeType="withEffect">
                                  <p:stCondLst>
                                    <p:cond delay="0"/>
                                  </p:stCondLst>
                                  <p:childTnLst>
                                    <p:anim calcmode="lin" valueType="num">
                                      <p:cBhvr>
                                        <p:cTn id="19" dur="500"/>
                                        <p:tgtEl>
                                          <p:spTgt spid="3"/>
                                        </p:tgtEl>
                                        <p:attrNameLst>
                                          <p:attrName>ppt_w</p:attrName>
                                        </p:attrNameLst>
                                      </p:cBhvr>
                                      <p:tavLst>
                                        <p:tav tm="0">
                                          <p:val>
                                            <p:strVal val="ppt_w"/>
                                          </p:val>
                                        </p:tav>
                                        <p:tav tm="100000">
                                          <p:val>
                                            <p:fltVal val="0"/>
                                          </p:val>
                                        </p:tav>
                                      </p:tavLst>
                                    </p:anim>
                                    <p:anim calcmode="lin" valueType="num">
                                      <p:cBhvr>
                                        <p:cTn id="20" dur="500"/>
                                        <p:tgtEl>
                                          <p:spTgt spid="3"/>
                                        </p:tgtEl>
                                        <p:attrNameLst>
                                          <p:attrName>ppt_h</p:attrName>
                                        </p:attrNameLst>
                                      </p:cBhvr>
                                      <p:tavLst>
                                        <p:tav tm="0">
                                          <p:val>
                                            <p:strVal val="ppt_h"/>
                                          </p:val>
                                        </p:tav>
                                        <p:tav tm="100000">
                                          <p:val>
                                            <p:fltVal val="0"/>
                                          </p:val>
                                        </p:tav>
                                      </p:tavLst>
                                    </p:anim>
                                    <p:animEffect transition="out" filter="fade">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par>
                                <p:cTn id="23" presetID="16" presetClass="entr" presetSubtype="21"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barn(inVertical)">
                                      <p:cBhvr>
                                        <p:cTn id="25" dur="500"/>
                                        <p:tgtEl>
                                          <p:spTgt spid="1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barn(inVertical)">
                                      <p:cBhvr>
                                        <p:cTn id="28" dur="500"/>
                                        <p:tgtEl>
                                          <p:spTgt spid="12"/>
                                        </p:tgtEl>
                                      </p:cBhvr>
                                    </p:animEffect>
                                  </p:childTnLst>
                                </p:cTn>
                              </p:par>
                              <p:par>
                                <p:cTn id="29" presetID="16" presetClass="entr" presetSubtype="21" fill="hold"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arn(inVertical)">
                                      <p:cBhvr>
                                        <p:cTn id="31" dur="500"/>
                                        <p:tgtEl>
                                          <p:spTgt spid="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barn(inVertical)">
                                      <p:cBhvr>
                                        <p:cTn id="3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5542002" y="6051603"/>
            <a:ext cx="1107996" cy="369332"/>
          </a:xfrm>
          <a:prstGeom prst="rect">
            <a:avLst/>
          </a:prstGeom>
          <a:noFill/>
        </p:spPr>
        <p:txBody>
          <a:bodyPr wrap="none" rtlCol="0">
            <a:spAutoFit/>
          </a:bodyPr>
          <a:lstStyle/>
          <a:p>
            <a:r>
              <a:rPr lang="zh-CN" altLang="en-US" dirty="0"/>
              <a:t>用户管理</a:t>
            </a:r>
          </a:p>
        </p:txBody>
      </p:sp>
      <p:pic>
        <p:nvPicPr>
          <p:cNvPr id="2" name="图片 1">
            <a:extLst>
              <a:ext uri="{FF2B5EF4-FFF2-40B4-BE49-F238E27FC236}">
                <a16:creationId xmlns:a16="http://schemas.microsoft.com/office/drawing/2014/main" id="{CB255149-526A-47EB-A9CE-F38F40207CC9}"/>
              </a:ext>
            </a:extLst>
          </p:cNvPr>
          <p:cNvPicPr>
            <a:picLocks noChangeAspect="1"/>
          </p:cNvPicPr>
          <p:nvPr/>
        </p:nvPicPr>
        <p:blipFill>
          <a:blip r:embed="rId2"/>
          <a:stretch>
            <a:fillRect/>
          </a:stretch>
        </p:blipFill>
        <p:spPr>
          <a:xfrm>
            <a:off x="683028" y="1015970"/>
            <a:ext cx="10870797" cy="4894498"/>
          </a:xfrm>
          <a:prstGeom prst="rect">
            <a:avLst/>
          </a:prstGeom>
        </p:spPr>
      </p:pic>
      <p:pic>
        <p:nvPicPr>
          <p:cNvPr id="4" name="图片 3">
            <a:extLst>
              <a:ext uri="{FF2B5EF4-FFF2-40B4-BE49-F238E27FC236}">
                <a16:creationId xmlns:a16="http://schemas.microsoft.com/office/drawing/2014/main" id="{302B29E0-0250-4DE3-A40C-278713070014}"/>
              </a:ext>
            </a:extLst>
          </p:cNvPr>
          <p:cNvPicPr>
            <a:picLocks noChangeAspect="1"/>
          </p:cNvPicPr>
          <p:nvPr/>
        </p:nvPicPr>
        <p:blipFill>
          <a:blip r:embed="rId3"/>
          <a:stretch>
            <a:fillRect/>
          </a:stretch>
        </p:blipFill>
        <p:spPr>
          <a:xfrm>
            <a:off x="917363" y="1015970"/>
            <a:ext cx="4301482" cy="3993276"/>
          </a:xfrm>
          <a:prstGeom prst="rect">
            <a:avLst/>
          </a:prstGeom>
        </p:spPr>
      </p:pic>
      <p:sp>
        <p:nvSpPr>
          <p:cNvPr id="10" name="文本框 9">
            <a:extLst>
              <a:ext uri="{FF2B5EF4-FFF2-40B4-BE49-F238E27FC236}">
                <a16:creationId xmlns:a16="http://schemas.microsoft.com/office/drawing/2014/main" id="{885B201C-EA76-4817-8A03-5CF60D16066E}"/>
              </a:ext>
            </a:extLst>
          </p:cNvPr>
          <p:cNvSpPr txBox="1"/>
          <p:nvPr/>
        </p:nvSpPr>
        <p:spPr>
          <a:xfrm>
            <a:off x="2227383" y="5267078"/>
            <a:ext cx="1107996" cy="369332"/>
          </a:xfrm>
          <a:prstGeom prst="rect">
            <a:avLst/>
          </a:prstGeom>
          <a:noFill/>
        </p:spPr>
        <p:txBody>
          <a:bodyPr wrap="none" rtlCol="0">
            <a:spAutoFit/>
          </a:bodyPr>
          <a:lstStyle/>
          <a:p>
            <a:r>
              <a:rPr lang="zh-CN" altLang="en-US" dirty="0"/>
              <a:t>添加用户</a:t>
            </a:r>
          </a:p>
        </p:txBody>
      </p:sp>
      <p:pic>
        <p:nvPicPr>
          <p:cNvPr id="11" name="图片 10">
            <a:extLst>
              <a:ext uri="{FF2B5EF4-FFF2-40B4-BE49-F238E27FC236}">
                <a16:creationId xmlns:a16="http://schemas.microsoft.com/office/drawing/2014/main" id="{51117E4A-6147-4846-B4A6-14BF090E8B25}"/>
              </a:ext>
            </a:extLst>
          </p:cNvPr>
          <p:cNvPicPr>
            <a:picLocks noChangeAspect="1"/>
          </p:cNvPicPr>
          <p:nvPr/>
        </p:nvPicPr>
        <p:blipFill>
          <a:blip r:embed="rId4"/>
          <a:stretch>
            <a:fillRect/>
          </a:stretch>
        </p:blipFill>
        <p:spPr>
          <a:xfrm>
            <a:off x="5958647" y="1015971"/>
            <a:ext cx="4304090" cy="3993276"/>
          </a:xfrm>
          <a:prstGeom prst="rect">
            <a:avLst/>
          </a:prstGeom>
        </p:spPr>
      </p:pic>
      <p:sp>
        <p:nvSpPr>
          <p:cNvPr id="12" name="文本框 11">
            <a:extLst>
              <a:ext uri="{FF2B5EF4-FFF2-40B4-BE49-F238E27FC236}">
                <a16:creationId xmlns:a16="http://schemas.microsoft.com/office/drawing/2014/main" id="{C4EE408B-F0A8-4F74-90C0-6D00D5E94E96}"/>
              </a:ext>
            </a:extLst>
          </p:cNvPr>
          <p:cNvSpPr txBox="1"/>
          <p:nvPr/>
        </p:nvSpPr>
        <p:spPr>
          <a:xfrm>
            <a:off x="7602279" y="5267078"/>
            <a:ext cx="1107996" cy="369332"/>
          </a:xfrm>
          <a:prstGeom prst="rect">
            <a:avLst/>
          </a:prstGeom>
          <a:noFill/>
        </p:spPr>
        <p:txBody>
          <a:bodyPr wrap="none" rtlCol="0">
            <a:spAutoFit/>
          </a:bodyPr>
          <a:lstStyle/>
          <a:p>
            <a:r>
              <a:rPr lang="zh-CN" altLang="en-US" dirty="0"/>
              <a:t>修改用户</a:t>
            </a:r>
          </a:p>
        </p:txBody>
      </p:sp>
    </p:spTree>
    <p:extLst>
      <p:ext uri="{BB962C8B-B14F-4D97-AF65-F5344CB8AC3E}">
        <p14:creationId xmlns:p14="http://schemas.microsoft.com/office/powerpoint/2010/main" val="400465944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5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circle(in)">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xit" presetSubtype="32" fill="hold" grpId="1" nodeType="clickEffect">
                                  <p:stCondLst>
                                    <p:cond delay="0"/>
                                  </p:stCondLst>
                                  <p:childTnLst>
                                    <p:animEffect transition="out" filter="circle(out)">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6" presetClass="exit" presetSubtype="32" fill="hold" nodeType="withEffect">
                                  <p:stCondLst>
                                    <p:cond delay="0"/>
                                  </p:stCondLst>
                                  <p:childTnLst>
                                    <p:animEffect transition="out" filter="circle(out)">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14" presetClass="entr" presetSubtype="10"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randombar(horizontal)">
                                      <p:cBhvr>
                                        <p:cTn id="21" dur="500"/>
                                        <p:tgtEl>
                                          <p:spTgt spid="4"/>
                                        </p:tgtEl>
                                      </p:cBhvr>
                                    </p:animEffect>
                                  </p:childTnLst>
                                </p:cTn>
                              </p:par>
                              <p:par>
                                <p:cTn id="22" presetID="14" presetClass="entr" presetSubtype="1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randombar(horizontal)">
                                      <p:cBhvr>
                                        <p:cTn id="27" dur="500"/>
                                        <p:tgtEl>
                                          <p:spTgt spid="12"/>
                                        </p:tgtEl>
                                      </p:cBhvr>
                                    </p:animEffect>
                                  </p:childTnLst>
                                </p:cTn>
                              </p:par>
                              <p:par>
                                <p:cTn id="28" presetID="14" presetClass="entr" presetSubtype="1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randombar(horizontal)">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10" grpId="0"/>
      <p:bldP spid="1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9044"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6-2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功能模块</a:t>
            </a:r>
          </a:p>
        </p:txBody>
      </p:sp>
      <p:sp>
        <p:nvSpPr>
          <p:cNvPr id="5" name="文本框 4">
            <a:extLst>
              <a:ext uri="{FF2B5EF4-FFF2-40B4-BE49-F238E27FC236}">
                <a16:creationId xmlns:a16="http://schemas.microsoft.com/office/drawing/2014/main" id="{F69915F7-4022-40B3-9C53-993C8E873E78}"/>
              </a:ext>
            </a:extLst>
          </p:cNvPr>
          <p:cNvSpPr txBox="1"/>
          <p:nvPr/>
        </p:nvSpPr>
        <p:spPr>
          <a:xfrm>
            <a:off x="1496987" y="6295035"/>
            <a:ext cx="1107996" cy="369332"/>
          </a:xfrm>
          <a:prstGeom prst="rect">
            <a:avLst/>
          </a:prstGeom>
          <a:noFill/>
        </p:spPr>
        <p:txBody>
          <a:bodyPr wrap="none" rtlCol="0">
            <a:spAutoFit/>
          </a:bodyPr>
          <a:lstStyle/>
          <a:p>
            <a:r>
              <a:rPr lang="zh-CN" altLang="en-US" dirty="0"/>
              <a:t>首页帖子</a:t>
            </a:r>
          </a:p>
        </p:txBody>
      </p:sp>
      <p:sp>
        <p:nvSpPr>
          <p:cNvPr id="10" name="文本框 9">
            <a:extLst>
              <a:ext uri="{FF2B5EF4-FFF2-40B4-BE49-F238E27FC236}">
                <a16:creationId xmlns:a16="http://schemas.microsoft.com/office/drawing/2014/main" id="{29236416-3585-4E90-B288-115694F72B3F}"/>
              </a:ext>
            </a:extLst>
          </p:cNvPr>
          <p:cNvSpPr txBox="1"/>
          <p:nvPr/>
        </p:nvSpPr>
        <p:spPr>
          <a:xfrm>
            <a:off x="5542002" y="6272205"/>
            <a:ext cx="1107996" cy="369332"/>
          </a:xfrm>
          <a:prstGeom prst="rect">
            <a:avLst/>
          </a:prstGeom>
          <a:noFill/>
        </p:spPr>
        <p:txBody>
          <a:bodyPr wrap="none" rtlCol="0">
            <a:spAutoFit/>
          </a:bodyPr>
          <a:lstStyle/>
          <a:p>
            <a:r>
              <a:rPr lang="zh-CN" altLang="en-US" dirty="0"/>
              <a:t>发布帖子</a:t>
            </a:r>
          </a:p>
        </p:txBody>
      </p:sp>
      <p:sp>
        <p:nvSpPr>
          <p:cNvPr id="11" name="文本框 10">
            <a:extLst>
              <a:ext uri="{FF2B5EF4-FFF2-40B4-BE49-F238E27FC236}">
                <a16:creationId xmlns:a16="http://schemas.microsoft.com/office/drawing/2014/main" id="{483A837B-B44C-4E76-83D2-0195F0F27A29}"/>
              </a:ext>
            </a:extLst>
          </p:cNvPr>
          <p:cNvSpPr txBox="1"/>
          <p:nvPr/>
        </p:nvSpPr>
        <p:spPr>
          <a:xfrm>
            <a:off x="9371111" y="6217382"/>
            <a:ext cx="1107996" cy="369332"/>
          </a:xfrm>
          <a:prstGeom prst="rect">
            <a:avLst/>
          </a:prstGeom>
          <a:noFill/>
        </p:spPr>
        <p:txBody>
          <a:bodyPr wrap="none" rtlCol="0">
            <a:spAutoFit/>
          </a:bodyPr>
          <a:lstStyle/>
          <a:p>
            <a:r>
              <a:rPr lang="zh-CN" altLang="en-US" dirty="0"/>
              <a:t>回复帖子</a:t>
            </a:r>
          </a:p>
        </p:txBody>
      </p:sp>
      <p:pic>
        <p:nvPicPr>
          <p:cNvPr id="4" name="图片 3">
            <a:extLst>
              <a:ext uri="{FF2B5EF4-FFF2-40B4-BE49-F238E27FC236}">
                <a16:creationId xmlns:a16="http://schemas.microsoft.com/office/drawing/2014/main" id="{56630CCA-9DC6-444A-9F5E-82102A60A390}"/>
              </a:ext>
            </a:extLst>
          </p:cNvPr>
          <p:cNvPicPr>
            <a:picLocks noChangeAspect="1"/>
          </p:cNvPicPr>
          <p:nvPr/>
        </p:nvPicPr>
        <p:blipFill>
          <a:blip r:embed="rId2"/>
          <a:stretch>
            <a:fillRect/>
          </a:stretch>
        </p:blipFill>
        <p:spPr>
          <a:xfrm>
            <a:off x="709835" y="827990"/>
            <a:ext cx="2682301" cy="5359095"/>
          </a:xfrm>
          <a:prstGeom prst="rect">
            <a:avLst/>
          </a:prstGeom>
        </p:spPr>
      </p:pic>
      <p:pic>
        <p:nvPicPr>
          <p:cNvPr id="13" name="图片 12">
            <a:extLst>
              <a:ext uri="{FF2B5EF4-FFF2-40B4-BE49-F238E27FC236}">
                <a16:creationId xmlns:a16="http://schemas.microsoft.com/office/drawing/2014/main" id="{ACA4E283-717E-4E22-8CFA-CDBE7236CBF6}"/>
              </a:ext>
            </a:extLst>
          </p:cNvPr>
          <p:cNvPicPr>
            <a:picLocks noChangeAspect="1"/>
          </p:cNvPicPr>
          <p:nvPr/>
        </p:nvPicPr>
        <p:blipFill>
          <a:blip r:embed="rId3"/>
          <a:stretch>
            <a:fillRect/>
          </a:stretch>
        </p:blipFill>
        <p:spPr>
          <a:xfrm>
            <a:off x="4577930" y="843939"/>
            <a:ext cx="2846904" cy="5343146"/>
          </a:xfrm>
          <a:prstGeom prst="rect">
            <a:avLst/>
          </a:prstGeom>
        </p:spPr>
      </p:pic>
      <p:pic>
        <p:nvPicPr>
          <p:cNvPr id="14" name="图片 13">
            <a:extLst>
              <a:ext uri="{FF2B5EF4-FFF2-40B4-BE49-F238E27FC236}">
                <a16:creationId xmlns:a16="http://schemas.microsoft.com/office/drawing/2014/main" id="{0767EC8B-3A6D-4827-A636-DB9DB4BB645C}"/>
              </a:ext>
            </a:extLst>
          </p:cNvPr>
          <p:cNvPicPr>
            <a:picLocks noChangeAspect="1"/>
          </p:cNvPicPr>
          <p:nvPr/>
        </p:nvPicPr>
        <p:blipFill>
          <a:blip r:embed="rId4"/>
          <a:stretch>
            <a:fillRect/>
          </a:stretch>
        </p:blipFill>
        <p:spPr>
          <a:xfrm>
            <a:off x="8399047" y="827990"/>
            <a:ext cx="3001699" cy="5343146"/>
          </a:xfrm>
          <a:prstGeom prst="rect">
            <a:avLst/>
          </a:prstGeom>
        </p:spPr>
      </p:pic>
    </p:spTree>
    <p:extLst>
      <p:ext uri="{BB962C8B-B14F-4D97-AF65-F5344CB8AC3E}">
        <p14:creationId xmlns:p14="http://schemas.microsoft.com/office/powerpoint/2010/main" val="9316360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circle(in)">
                                      <p:cBhvr>
                                        <p:cTn id="7" dur="500"/>
                                        <p:tgtEl>
                                          <p:spTgt spid="11"/>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circle(in)">
                                      <p:cBhvr>
                                        <p:cTn id="10" dur="500"/>
                                        <p:tgtEl>
                                          <p:spTgt spid="10"/>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circle(in)">
                                      <p:cBhvr>
                                        <p:cTn id="13" dur="500"/>
                                        <p:tgtEl>
                                          <p:spTgt spid="5"/>
                                        </p:tgtEl>
                                      </p:cBhvr>
                                    </p:animEffect>
                                  </p:childTnLst>
                                </p:cTn>
                              </p:par>
                              <p:par>
                                <p:cTn id="14" presetID="14" presetClass="entr" presetSubtype="1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randombar(horizontal)">
                                      <p:cBhvr>
                                        <p:cTn id="16" dur="500"/>
                                        <p:tgtEl>
                                          <p:spTgt spid="4"/>
                                        </p:tgtEl>
                                      </p:cBhvr>
                                    </p:animEffect>
                                  </p:childTnLst>
                                </p:cTn>
                              </p:par>
                              <p:par>
                                <p:cTn id="17" presetID="14" presetClass="entr" presetSubtype="1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randombar(horizontal)">
                                      <p:cBhvr>
                                        <p:cTn id="19" dur="500"/>
                                        <p:tgtEl>
                                          <p:spTgt spid="13"/>
                                        </p:tgtEl>
                                      </p:cBhvr>
                                    </p:animEffect>
                                  </p:childTnLst>
                                </p:cTn>
                              </p:par>
                              <p:par>
                                <p:cTn id="20" presetID="14" presetClass="entr" presetSubtype="1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randombar(horizontal)">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第七部分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pPr algn="ctr"/>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结论</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149399509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4612"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7-1</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结论</a:t>
            </a:r>
          </a:p>
        </p:txBody>
      </p:sp>
      <p:sp>
        <p:nvSpPr>
          <p:cNvPr id="10" name="圆角矩形 16">
            <a:extLst>
              <a:ext uri="{FF2B5EF4-FFF2-40B4-BE49-F238E27FC236}">
                <a16:creationId xmlns:a16="http://schemas.microsoft.com/office/drawing/2014/main" id="{9A85E7EC-796E-4938-93F2-6BD41F73CDDC}"/>
              </a:ext>
            </a:extLst>
          </p:cNvPr>
          <p:cNvSpPr/>
          <p:nvPr/>
        </p:nvSpPr>
        <p:spPr>
          <a:xfrm>
            <a:off x="2704956" y="4728262"/>
            <a:ext cx="7793741" cy="856804"/>
          </a:xfrm>
          <a:prstGeom prst="roundRect">
            <a:avLst/>
          </a:prstGeom>
          <a:noFill/>
          <a:ln w="60325" cap="flat" cmpd="sng" algn="ctr">
            <a:solidFill>
              <a:srgbClr val="7AA4B0"/>
            </a:solidFill>
            <a:prstDash val="solid"/>
          </a:ln>
          <a:effectLst/>
        </p:spPr>
        <p:txBody>
          <a:bodyPr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1" name="圆角矩形 17">
            <a:extLst>
              <a:ext uri="{FF2B5EF4-FFF2-40B4-BE49-F238E27FC236}">
                <a16:creationId xmlns:a16="http://schemas.microsoft.com/office/drawing/2014/main" id="{92F77079-C598-4628-958B-9A58B6C99BA4}"/>
              </a:ext>
            </a:extLst>
          </p:cNvPr>
          <p:cNvSpPr/>
          <p:nvPr/>
        </p:nvSpPr>
        <p:spPr>
          <a:xfrm>
            <a:off x="1857673" y="3422429"/>
            <a:ext cx="7681086" cy="856804"/>
          </a:xfrm>
          <a:prstGeom prst="roundRect">
            <a:avLst/>
          </a:prstGeom>
          <a:noFill/>
          <a:ln w="60325" cap="flat" cmpd="sng" algn="ctr">
            <a:solidFill>
              <a:srgbClr val="7AA4B0"/>
            </a:solidFill>
            <a:prstDash val="solid"/>
          </a:ln>
          <a:effectLst/>
        </p:spPr>
        <p:txBody>
          <a:bodyPr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12" name="圆角矩形 18">
            <a:extLst>
              <a:ext uri="{FF2B5EF4-FFF2-40B4-BE49-F238E27FC236}">
                <a16:creationId xmlns:a16="http://schemas.microsoft.com/office/drawing/2014/main" id="{98D9C686-2958-4199-8612-8A3F866F1C09}"/>
              </a:ext>
            </a:extLst>
          </p:cNvPr>
          <p:cNvSpPr/>
          <p:nvPr/>
        </p:nvSpPr>
        <p:spPr>
          <a:xfrm>
            <a:off x="2704956" y="2089623"/>
            <a:ext cx="7793741" cy="856804"/>
          </a:xfrm>
          <a:prstGeom prst="roundRect">
            <a:avLst/>
          </a:prstGeom>
          <a:noFill/>
          <a:ln w="60325" cap="flat" cmpd="sng" algn="ctr">
            <a:solidFill>
              <a:srgbClr val="7AA4B0"/>
            </a:solidFill>
            <a:prstDash val="solid"/>
          </a:ln>
          <a:effectLst/>
        </p:spPr>
        <p:txBody>
          <a:bodyPr anchor="ctr"/>
          <a:lstStyle/>
          <a:p>
            <a:pPr marL="0" marR="0" lvl="0" indent="0" algn="ctr" defTabSz="1219017" eaLnBrk="1" fontAlgn="auto" latinLnBrk="0" hangingPunct="1">
              <a:lnSpc>
                <a:spcPct val="100000"/>
              </a:lnSpc>
              <a:spcBef>
                <a:spcPts val="0"/>
              </a:spcBef>
              <a:spcAft>
                <a:spcPts val="0"/>
              </a:spcAft>
              <a:buClrTx/>
              <a:buSzTx/>
              <a:buFontTx/>
              <a:buNone/>
              <a:tabLst/>
              <a:defRPr/>
            </a:pPr>
            <a:endParaRPr kumimoji="0" lang="zh-CN" altLang="en-US" sz="2399" b="0" i="0" u="none" strike="noStrike" kern="0" cap="none" spc="0" normalizeH="0" baseline="0" noProof="0">
              <a:ln>
                <a:noFill/>
              </a:ln>
              <a:solidFill>
                <a:prstClr val="white"/>
              </a:solidFill>
              <a:effectLst/>
              <a:uLnTx/>
              <a:uFillTx/>
              <a:latin typeface="Calibri"/>
              <a:ea typeface="宋体" panose="02010600030101010101" pitchFamily="2" charset="-122"/>
              <a:cs typeface="+mn-cs"/>
            </a:endParaRPr>
          </a:p>
        </p:txBody>
      </p:sp>
      <p:grpSp>
        <p:nvGrpSpPr>
          <p:cNvPr id="13" name="Group 5">
            <a:extLst>
              <a:ext uri="{FF2B5EF4-FFF2-40B4-BE49-F238E27FC236}">
                <a16:creationId xmlns:a16="http://schemas.microsoft.com/office/drawing/2014/main" id="{89E7F3C8-B069-45BD-BA4B-A8B9D3998F2E}"/>
              </a:ext>
            </a:extLst>
          </p:cNvPr>
          <p:cNvGrpSpPr>
            <a:grpSpLocks/>
          </p:cNvGrpSpPr>
          <p:nvPr/>
        </p:nvGrpSpPr>
        <p:grpSpPr bwMode="auto">
          <a:xfrm>
            <a:off x="1857673" y="1837343"/>
            <a:ext cx="1237605" cy="1236018"/>
            <a:chOff x="802" y="845"/>
            <a:chExt cx="827" cy="826"/>
          </a:xfrm>
        </p:grpSpPr>
        <p:sp>
          <p:nvSpPr>
            <p:cNvPr id="14" name="Oval 6">
              <a:extLst>
                <a:ext uri="{FF2B5EF4-FFF2-40B4-BE49-F238E27FC236}">
                  <a16:creationId xmlns:a16="http://schemas.microsoft.com/office/drawing/2014/main" id="{39DC612D-9E54-4657-8D64-5E222C6B4E96}"/>
                </a:ext>
              </a:extLst>
            </p:cNvPr>
            <p:cNvSpPr>
              <a:spLocks noChangeArrowheads="1"/>
            </p:cNvSpPr>
            <p:nvPr/>
          </p:nvSpPr>
          <p:spPr bwMode="ltGray">
            <a:xfrm>
              <a:off x="802" y="845"/>
              <a:ext cx="827" cy="826"/>
            </a:xfrm>
            <a:prstGeom prst="ellipse">
              <a:avLst/>
            </a:prstGeom>
            <a:solidFill>
              <a:srgbClr val="F8F8F8"/>
            </a:solidFill>
            <a:ln w="38100">
              <a:solidFill>
                <a:srgbClr val="7AA4B0"/>
              </a:solidFill>
              <a:round/>
              <a:headEnd/>
              <a:tailEnd/>
            </a:ln>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sp>
          <p:nvSpPr>
            <p:cNvPr id="15" name="Oval 7">
              <a:extLst>
                <a:ext uri="{FF2B5EF4-FFF2-40B4-BE49-F238E27FC236}">
                  <a16:creationId xmlns:a16="http://schemas.microsoft.com/office/drawing/2014/main" id="{C638FB46-E5AA-4802-814B-43AA992A8EB0}"/>
                </a:ext>
              </a:extLst>
            </p:cNvPr>
            <p:cNvSpPr>
              <a:spLocks noChangeArrowheads="1"/>
            </p:cNvSpPr>
            <p:nvPr/>
          </p:nvSpPr>
          <p:spPr bwMode="ltGray">
            <a:xfrm>
              <a:off x="836" y="879"/>
              <a:ext cx="758" cy="758"/>
            </a:xfrm>
            <a:prstGeom prst="ellipse">
              <a:avLst/>
            </a:prstGeom>
            <a:solidFill>
              <a:srgbClr val="FFFFFF"/>
            </a:solidFill>
            <a:ln w="38100">
              <a:solidFill>
                <a:srgbClr val="7AA4B0"/>
              </a:solidFill>
              <a:round/>
              <a:headEnd/>
              <a:tailEnd/>
            </a:ln>
          </p:spPr>
          <p:txBody>
            <a:bodyPr wrap="none" anchor="ctr"/>
            <a:lstStyle/>
            <a:p>
              <a:pPr defTabSz="1219017"/>
              <a:endParaRPr lang="zh-CN" altLang="en-US" sz="2399" dirty="0">
                <a:solidFill>
                  <a:prstClr val="black"/>
                </a:solidFill>
                <a:latin typeface="Calibri" pitchFamily="34" charset="0"/>
                <a:ea typeface="宋体" panose="02010600030101010101" pitchFamily="2" charset="-122"/>
                <a:cs typeface="Arial" charset="0"/>
              </a:endParaRPr>
            </a:p>
          </p:txBody>
        </p:sp>
        <p:sp>
          <p:nvSpPr>
            <p:cNvPr id="16" name="Oval 8">
              <a:extLst>
                <a:ext uri="{FF2B5EF4-FFF2-40B4-BE49-F238E27FC236}">
                  <a16:creationId xmlns:a16="http://schemas.microsoft.com/office/drawing/2014/main" id="{CFF346F2-2E1D-4A33-9CFC-478F60980E6B}"/>
                </a:ext>
              </a:extLst>
            </p:cNvPr>
            <p:cNvSpPr>
              <a:spLocks noChangeArrowheads="1"/>
            </p:cNvSpPr>
            <p:nvPr/>
          </p:nvSpPr>
          <p:spPr bwMode="ltGray">
            <a:xfrm>
              <a:off x="870" y="915"/>
              <a:ext cx="690" cy="690"/>
            </a:xfrm>
            <a:prstGeom prst="ellipse">
              <a:avLst/>
            </a:prstGeom>
            <a:noFill/>
            <a:ln w="38100">
              <a:solidFill>
                <a:srgbClr val="7AA4B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grpSp>
      <p:grpSp>
        <p:nvGrpSpPr>
          <p:cNvPr id="17" name="Group 12">
            <a:extLst>
              <a:ext uri="{FF2B5EF4-FFF2-40B4-BE49-F238E27FC236}">
                <a16:creationId xmlns:a16="http://schemas.microsoft.com/office/drawing/2014/main" id="{11DE5BC0-FF5F-4149-AA32-11CA4B8F72DA}"/>
              </a:ext>
            </a:extLst>
          </p:cNvPr>
          <p:cNvGrpSpPr>
            <a:grpSpLocks/>
          </p:cNvGrpSpPr>
          <p:nvPr/>
        </p:nvGrpSpPr>
        <p:grpSpPr bwMode="auto">
          <a:xfrm>
            <a:off x="9200798" y="3190776"/>
            <a:ext cx="1237605" cy="1236019"/>
            <a:chOff x="802" y="845"/>
            <a:chExt cx="827" cy="826"/>
          </a:xfrm>
        </p:grpSpPr>
        <p:sp>
          <p:nvSpPr>
            <p:cNvPr id="18" name="Oval 13">
              <a:extLst>
                <a:ext uri="{FF2B5EF4-FFF2-40B4-BE49-F238E27FC236}">
                  <a16:creationId xmlns:a16="http://schemas.microsoft.com/office/drawing/2014/main" id="{51996F75-3FDF-4861-814F-370EA27D1626}"/>
                </a:ext>
              </a:extLst>
            </p:cNvPr>
            <p:cNvSpPr>
              <a:spLocks noChangeArrowheads="1"/>
            </p:cNvSpPr>
            <p:nvPr/>
          </p:nvSpPr>
          <p:spPr bwMode="gray">
            <a:xfrm>
              <a:off x="802" y="845"/>
              <a:ext cx="827" cy="826"/>
            </a:xfrm>
            <a:prstGeom prst="ellipse">
              <a:avLst/>
            </a:prstGeom>
            <a:solidFill>
              <a:srgbClr val="F8F8F8"/>
            </a:solidFill>
            <a:ln w="38100">
              <a:solidFill>
                <a:srgbClr val="7AA4B0"/>
              </a:solidFill>
              <a:round/>
              <a:headEnd/>
              <a:tailEnd/>
            </a:ln>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sp>
          <p:nvSpPr>
            <p:cNvPr id="19" name="Oval 14">
              <a:extLst>
                <a:ext uri="{FF2B5EF4-FFF2-40B4-BE49-F238E27FC236}">
                  <a16:creationId xmlns:a16="http://schemas.microsoft.com/office/drawing/2014/main" id="{D05B290E-F6C8-4D3A-8C77-EE70BF322D5A}"/>
                </a:ext>
              </a:extLst>
            </p:cNvPr>
            <p:cNvSpPr>
              <a:spLocks noChangeArrowheads="1"/>
            </p:cNvSpPr>
            <p:nvPr/>
          </p:nvSpPr>
          <p:spPr bwMode="gray">
            <a:xfrm>
              <a:off x="836" y="879"/>
              <a:ext cx="758" cy="758"/>
            </a:xfrm>
            <a:prstGeom prst="ellipse">
              <a:avLst/>
            </a:prstGeom>
            <a:noFill/>
            <a:ln w="38100">
              <a:solidFill>
                <a:srgbClr val="7AA4B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sp>
          <p:nvSpPr>
            <p:cNvPr id="20" name="Oval 15">
              <a:extLst>
                <a:ext uri="{FF2B5EF4-FFF2-40B4-BE49-F238E27FC236}">
                  <a16:creationId xmlns:a16="http://schemas.microsoft.com/office/drawing/2014/main" id="{1F49EA5B-8DD3-4D11-A577-B01F62AF981B}"/>
                </a:ext>
              </a:extLst>
            </p:cNvPr>
            <p:cNvSpPr>
              <a:spLocks noChangeArrowheads="1"/>
            </p:cNvSpPr>
            <p:nvPr/>
          </p:nvSpPr>
          <p:spPr bwMode="gray">
            <a:xfrm>
              <a:off x="870" y="915"/>
              <a:ext cx="690" cy="690"/>
            </a:xfrm>
            <a:prstGeom prst="ellipse">
              <a:avLst/>
            </a:prstGeom>
            <a:noFill/>
            <a:ln w="38100">
              <a:solidFill>
                <a:srgbClr val="7AA4B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grpSp>
      <p:grpSp>
        <p:nvGrpSpPr>
          <p:cNvPr id="21" name="Group 19">
            <a:extLst>
              <a:ext uri="{FF2B5EF4-FFF2-40B4-BE49-F238E27FC236}">
                <a16:creationId xmlns:a16="http://schemas.microsoft.com/office/drawing/2014/main" id="{66269CDA-E9E4-4559-A38D-483DE9E6CFA8}"/>
              </a:ext>
            </a:extLst>
          </p:cNvPr>
          <p:cNvGrpSpPr>
            <a:grpSpLocks/>
          </p:cNvGrpSpPr>
          <p:nvPr/>
        </p:nvGrpSpPr>
        <p:grpSpPr bwMode="auto">
          <a:xfrm>
            <a:off x="1848153" y="4568008"/>
            <a:ext cx="1237605" cy="1236019"/>
            <a:chOff x="802" y="845"/>
            <a:chExt cx="827" cy="826"/>
          </a:xfrm>
        </p:grpSpPr>
        <p:sp>
          <p:nvSpPr>
            <p:cNvPr id="22" name="Oval 20">
              <a:extLst>
                <a:ext uri="{FF2B5EF4-FFF2-40B4-BE49-F238E27FC236}">
                  <a16:creationId xmlns:a16="http://schemas.microsoft.com/office/drawing/2014/main" id="{DE8F67E2-1148-4066-8988-B5AE24BC541B}"/>
                </a:ext>
              </a:extLst>
            </p:cNvPr>
            <p:cNvSpPr>
              <a:spLocks noChangeArrowheads="1"/>
            </p:cNvSpPr>
            <p:nvPr/>
          </p:nvSpPr>
          <p:spPr bwMode="ltGray">
            <a:xfrm>
              <a:off x="802" y="845"/>
              <a:ext cx="827" cy="826"/>
            </a:xfrm>
            <a:prstGeom prst="ellipse">
              <a:avLst/>
            </a:prstGeom>
            <a:solidFill>
              <a:srgbClr val="F8F8F8"/>
            </a:solidFill>
            <a:ln w="38100">
              <a:solidFill>
                <a:srgbClr val="7AA4B0"/>
              </a:solidFill>
              <a:round/>
              <a:headEnd/>
              <a:tailEnd/>
            </a:ln>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sp>
          <p:nvSpPr>
            <p:cNvPr id="23" name="Oval 21">
              <a:extLst>
                <a:ext uri="{FF2B5EF4-FFF2-40B4-BE49-F238E27FC236}">
                  <a16:creationId xmlns:a16="http://schemas.microsoft.com/office/drawing/2014/main" id="{99111624-7BBE-4E21-849B-2733DC3CB44D}"/>
                </a:ext>
              </a:extLst>
            </p:cNvPr>
            <p:cNvSpPr>
              <a:spLocks noChangeArrowheads="1"/>
            </p:cNvSpPr>
            <p:nvPr/>
          </p:nvSpPr>
          <p:spPr bwMode="ltGray">
            <a:xfrm>
              <a:off x="836" y="879"/>
              <a:ext cx="758" cy="758"/>
            </a:xfrm>
            <a:prstGeom prst="ellipse">
              <a:avLst/>
            </a:prstGeom>
            <a:noFill/>
            <a:ln w="38100">
              <a:solidFill>
                <a:srgbClr val="7AA4B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sp>
          <p:nvSpPr>
            <p:cNvPr id="24" name="Oval 22">
              <a:extLst>
                <a:ext uri="{FF2B5EF4-FFF2-40B4-BE49-F238E27FC236}">
                  <a16:creationId xmlns:a16="http://schemas.microsoft.com/office/drawing/2014/main" id="{ACD1CB11-C683-4027-AA18-17FE7AE91984}"/>
                </a:ext>
              </a:extLst>
            </p:cNvPr>
            <p:cNvSpPr>
              <a:spLocks noChangeArrowheads="1"/>
            </p:cNvSpPr>
            <p:nvPr/>
          </p:nvSpPr>
          <p:spPr bwMode="ltGray">
            <a:xfrm>
              <a:off x="870" y="915"/>
              <a:ext cx="690" cy="690"/>
            </a:xfrm>
            <a:prstGeom prst="ellipse">
              <a:avLst/>
            </a:prstGeom>
            <a:noFill/>
            <a:ln w="38100">
              <a:solidFill>
                <a:srgbClr val="7AA4B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1219017"/>
              <a:endParaRPr lang="zh-CN" altLang="en-US" sz="2399">
                <a:solidFill>
                  <a:prstClr val="black"/>
                </a:solidFill>
                <a:latin typeface="Calibri" pitchFamily="34" charset="0"/>
                <a:ea typeface="宋体" panose="02010600030101010101" pitchFamily="2" charset="-122"/>
                <a:cs typeface="Arial" charset="0"/>
              </a:endParaRPr>
            </a:p>
          </p:txBody>
        </p:sp>
      </p:grpSp>
      <p:sp>
        <p:nvSpPr>
          <p:cNvPr id="25" name="TextBox 69">
            <a:extLst>
              <a:ext uri="{FF2B5EF4-FFF2-40B4-BE49-F238E27FC236}">
                <a16:creationId xmlns:a16="http://schemas.microsoft.com/office/drawing/2014/main" id="{E26F1AA1-1493-4560-B72D-423FEE782543}"/>
              </a:ext>
            </a:extLst>
          </p:cNvPr>
          <p:cNvSpPr txBox="1"/>
          <p:nvPr/>
        </p:nvSpPr>
        <p:spPr>
          <a:xfrm>
            <a:off x="1881473" y="2022428"/>
            <a:ext cx="1213805" cy="830997"/>
          </a:xfrm>
          <a:prstGeom prst="rect">
            <a:avLst/>
          </a:prstGeom>
          <a:noFill/>
          <a:ln>
            <a:noFill/>
          </a:ln>
        </p:spPr>
        <p:txBody>
          <a:bodyPr>
            <a:spAutoFit/>
          </a:bodyPr>
          <a:lstStyle/>
          <a:p>
            <a:pPr algn="ct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信息</a:t>
            </a:r>
            <a:endParaRPr lang="en-US" altLang="zh-CN" sz="2400" b="1" dirty="0">
              <a:solidFill>
                <a:prstClr val="black">
                  <a:lumMod val="85000"/>
                  <a:lumOff val="15000"/>
                </a:prstClr>
              </a:solidFill>
              <a:latin typeface="思源黑体 CN Bold" panose="020B0800000000000000" pitchFamily="34" charset="-122"/>
              <a:ea typeface="思源黑体 CN Bold" panose="020B0800000000000000" pitchFamily="34" charset="-122"/>
            </a:endParaRPr>
          </a:p>
          <a:p>
            <a:pPr algn="ct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加密</a:t>
            </a:r>
          </a:p>
        </p:txBody>
      </p:sp>
      <p:sp>
        <p:nvSpPr>
          <p:cNvPr id="26" name="TextBox 70">
            <a:extLst>
              <a:ext uri="{FF2B5EF4-FFF2-40B4-BE49-F238E27FC236}">
                <a16:creationId xmlns:a16="http://schemas.microsoft.com/office/drawing/2014/main" id="{593D79CA-CD38-47B9-B4A5-1C873D18A2AA}"/>
              </a:ext>
            </a:extLst>
          </p:cNvPr>
          <p:cNvSpPr txBox="1"/>
          <p:nvPr/>
        </p:nvSpPr>
        <p:spPr>
          <a:xfrm>
            <a:off x="9437303" y="3395955"/>
            <a:ext cx="999604" cy="830997"/>
          </a:xfrm>
          <a:prstGeom prst="rect">
            <a:avLst/>
          </a:prstGeom>
          <a:noFill/>
          <a:ln>
            <a:noFill/>
          </a:ln>
        </p:spPr>
        <p:txBody>
          <a:bodyPr>
            <a:spAutoFit/>
          </a:bodyPr>
          <a:lstStyle/>
          <a:p>
            <a:pP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资产</a:t>
            </a:r>
            <a:endParaRPr lang="en-US" altLang="zh-CN" sz="2400" b="1" dirty="0">
              <a:solidFill>
                <a:prstClr val="black">
                  <a:lumMod val="85000"/>
                  <a:lumOff val="15000"/>
                </a:prstClr>
              </a:solidFill>
              <a:latin typeface="思源黑体 CN Bold" panose="020B0800000000000000" pitchFamily="34" charset="-122"/>
              <a:ea typeface="思源黑体 CN Bold" panose="020B0800000000000000" pitchFamily="34" charset="-122"/>
            </a:endParaRPr>
          </a:p>
          <a:p>
            <a:pP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核对</a:t>
            </a:r>
          </a:p>
        </p:txBody>
      </p:sp>
      <p:sp>
        <p:nvSpPr>
          <p:cNvPr id="27" name="TextBox 71">
            <a:extLst>
              <a:ext uri="{FF2B5EF4-FFF2-40B4-BE49-F238E27FC236}">
                <a16:creationId xmlns:a16="http://schemas.microsoft.com/office/drawing/2014/main" id="{12ECCFF0-DC42-4ABC-B0E3-159ED7469B02}"/>
              </a:ext>
            </a:extLst>
          </p:cNvPr>
          <p:cNvSpPr txBox="1"/>
          <p:nvPr/>
        </p:nvSpPr>
        <p:spPr>
          <a:xfrm>
            <a:off x="2084983" y="4793527"/>
            <a:ext cx="1142405" cy="830997"/>
          </a:xfrm>
          <a:prstGeom prst="rect">
            <a:avLst/>
          </a:prstGeom>
          <a:noFill/>
          <a:ln>
            <a:noFill/>
          </a:ln>
        </p:spPr>
        <p:txBody>
          <a:bodyPr>
            <a:spAutoFit/>
          </a:bodyPr>
          <a:lstStyle/>
          <a:p>
            <a:pP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弹出</a:t>
            </a:r>
            <a:endParaRPr lang="en-US" altLang="zh-CN" sz="2400" b="1" dirty="0">
              <a:solidFill>
                <a:prstClr val="black">
                  <a:lumMod val="85000"/>
                  <a:lumOff val="15000"/>
                </a:prstClr>
              </a:solidFill>
              <a:latin typeface="思源黑体 CN Bold" panose="020B0800000000000000" pitchFamily="34" charset="-122"/>
              <a:ea typeface="思源黑体 CN Bold" panose="020B0800000000000000" pitchFamily="34" charset="-122"/>
            </a:endParaRPr>
          </a:p>
          <a:p>
            <a:pPr defTabSz="1219017">
              <a:defRPr/>
            </a:pPr>
            <a:r>
              <a:rPr lang="zh-CN" altLang="en-US" sz="2400" b="1" dirty="0">
                <a:solidFill>
                  <a:prstClr val="black">
                    <a:lumMod val="85000"/>
                    <a:lumOff val="15000"/>
                  </a:prstClr>
                </a:solidFill>
                <a:latin typeface="思源黑体 CN Bold" panose="020B0800000000000000" pitchFamily="34" charset="-122"/>
                <a:ea typeface="思源黑体 CN Bold" panose="020B0800000000000000" pitchFamily="34" charset="-122"/>
              </a:rPr>
              <a:t>组件</a:t>
            </a:r>
          </a:p>
        </p:txBody>
      </p:sp>
      <p:sp>
        <p:nvSpPr>
          <p:cNvPr id="28" name="TextBox 73">
            <a:extLst>
              <a:ext uri="{FF2B5EF4-FFF2-40B4-BE49-F238E27FC236}">
                <a16:creationId xmlns:a16="http://schemas.microsoft.com/office/drawing/2014/main" id="{15CFB2F7-D78A-49FA-BEF0-F1C31BD50CE8}"/>
              </a:ext>
            </a:extLst>
          </p:cNvPr>
          <p:cNvSpPr txBox="1"/>
          <p:nvPr/>
        </p:nvSpPr>
        <p:spPr>
          <a:xfrm>
            <a:off x="3109558" y="2152220"/>
            <a:ext cx="7379619" cy="613694"/>
          </a:xfrm>
          <a:prstGeom prst="rect">
            <a:avLst/>
          </a:prstGeom>
          <a:noFill/>
          <a:ln>
            <a:noFill/>
          </a:ln>
        </p:spPr>
        <p:txBody>
          <a:bodyPr wrap="square">
            <a:spAutoFit/>
          </a:bodyPr>
          <a:lstStyle/>
          <a:p>
            <a:pPr lvl="0">
              <a:lnSpc>
                <a:spcPct val="150000"/>
              </a:lnSpc>
              <a:defRPr/>
            </a:pPr>
            <a:r>
              <a:rPr lang="zh-CN" altLang="en-US" sz="1200" dirty="0">
                <a:solidFill>
                  <a:prstClr val="black">
                    <a:lumMod val="75000"/>
                    <a:lumOff val="25000"/>
                  </a:prstClr>
                </a:solidFill>
                <a:latin typeface="时尚中黑简体"/>
                <a:ea typeface="思源黑体 CN Regular" panose="020B0500000000000000" pitchFamily="34" charset="-122"/>
              </a:rPr>
              <a:t>通过</a:t>
            </a:r>
            <a:r>
              <a:rPr lang="en-US" altLang="zh-CN" sz="1200" dirty="0">
                <a:solidFill>
                  <a:prstClr val="black">
                    <a:lumMod val="75000"/>
                    <a:lumOff val="25000"/>
                  </a:prstClr>
                </a:solidFill>
                <a:latin typeface="时尚中黑简体"/>
                <a:ea typeface="思源黑体 CN Regular" panose="020B0500000000000000" pitchFamily="34" charset="-122"/>
              </a:rPr>
              <a:t>AES</a:t>
            </a:r>
            <a:r>
              <a:rPr lang="zh-CN" altLang="en-US" sz="1200" dirty="0">
                <a:solidFill>
                  <a:prstClr val="black">
                    <a:lumMod val="75000"/>
                    <a:lumOff val="25000"/>
                  </a:prstClr>
                </a:solidFill>
                <a:latin typeface="时尚中黑简体"/>
                <a:ea typeface="思源黑体 CN Regular" panose="020B0500000000000000" pitchFamily="34" charset="-122"/>
              </a:rPr>
              <a:t>与</a:t>
            </a:r>
            <a:r>
              <a:rPr lang="en-US" altLang="zh-CN" sz="1200" dirty="0">
                <a:solidFill>
                  <a:prstClr val="black">
                    <a:lumMod val="75000"/>
                    <a:lumOff val="25000"/>
                  </a:prstClr>
                </a:solidFill>
                <a:latin typeface="时尚中黑简体"/>
                <a:ea typeface="思源黑体 CN Regular" panose="020B0500000000000000" pitchFamily="34" charset="-122"/>
              </a:rPr>
              <a:t>RSA</a:t>
            </a:r>
            <a:r>
              <a:rPr lang="zh-CN" altLang="en-US" sz="1200" dirty="0">
                <a:solidFill>
                  <a:prstClr val="black">
                    <a:lumMod val="75000"/>
                    <a:lumOff val="25000"/>
                  </a:prstClr>
                </a:solidFill>
                <a:latin typeface="时尚中黑简体"/>
                <a:ea typeface="思源黑体 CN Regular" panose="020B0500000000000000" pitchFamily="34" charset="-122"/>
              </a:rPr>
              <a:t>加密技术实现了基于</a:t>
            </a:r>
            <a:r>
              <a:rPr lang="en-US" altLang="zh-CN" sz="1200" dirty="0">
                <a:solidFill>
                  <a:prstClr val="black">
                    <a:lumMod val="75000"/>
                    <a:lumOff val="25000"/>
                  </a:prstClr>
                </a:solidFill>
                <a:latin typeface="时尚中黑简体"/>
                <a:ea typeface="思源黑体 CN Regular" panose="020B0500000000000000" pitchFamily="34" charset="-122"/>
              </a:rPr>
              <a:t>AES</a:t>
            </a:r>
            <a:r>
              <a:rPr lang="zh-CN" altLang="en-US" sz="1200" dirty="0">
                <a:solidFill>
                  <a:prstClr val="black">
                    <a:lumMod val="75000"/>
                    <a:lumOff val="25000"/>
                  </a:prstClr>
                </a:solidFill>
                <a:latin typeface="时尚中黑简体"/>
                <a:ea typeface="思源黑体 CN Regular" panose="020B0500000000000000" pitchFamily="34" charset="-122"/>
              </a:rPr>
              <a:t>和</a:t>
            </a:r>
            <a:r>
              <a:rPr lang="en-US" altLang="zh-CN" sz="1200" dirty="0">
                <a:solidFill>
                  <a:prstClr val="black">
                    <a:lumMod val="75000"/>
                    <a:lumOff val="25000"/>
                  </a:prstClr>
                </a:solidFill>
                <a:latin typeface="时尚中黑简体"/>
                <a:ea typeface="思源黑体 CN Regular" panose="020B0500000000000000" pitchFamily="34" charset="-122"/>
              </a:rPr>
              <a:t>RSA</a:t>
            </a:r>
            <a:r>
              <a:rPr lang="zh-CN" altLang="en-US" sz="1200" dirty="0">
                <a:solidFill>
                  <a:prstClr val="black">
                    <a:lumMod val="75000"/>
                    <a:lumOff val="25000"/>
                  </a:prstClr>
                </a:solidFill>
                <a:latin typeface="时尚中黑简体"/>
                <a:ea typeface="思源黑体 CN Regular" panose="020B0500000000000000" pitchFamily="34" charset="-122"/>
              </a:rPr>
              <a:t>的二维码加密算法，验证了关于二维码内容加密问题的一种解决方法；针对不同二维码采用了不同的秘钥进行加密，避免了由秘钥泄露造成的加密算法被破解</a:t>
            </a:r>
            <a:endParaRPr lang="zh-CN" altLang="en-US" sz="12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sp>
        <p:nvSpPr>
          <p:cNvPr id="29" name="TextBox 74">
            <a:extLst>
              <a:ext uri="{FF2B5EF4-FFF2-40B4-BE49-F238E27FC236}">
                <a16:creationId xmlns:a16="http://schemas.microsoft.com/office/drawing/2014/main" id="{DA4F042E-EAE4-4800-8F42-83ADC70F786C}"/>
              </a:ext>
            </a:extLst>
          </p:cNvPr>
          <p:cNvSpPr txBox="1"/>
          <p:nvPr/>
        </p:nvSpPr>
        <p:spPr>
          <a:xfrm>
            <a:off x="1945733" y="3421576"/>
            <a:ext cx="7167005" cy="890693"/>
          </a:xfrm>
          <a:prstGeom prst="rect">
            <a:avLst/>
          </a:prstGeom>
          <a:noFill/>
          <a:ln>
            <a:noFill/>
          </a:ln>
        </p:spPr>
        <p:txBody>
          <a:bodyPr>
            <a:spAutoFit/>
          </a:bodyPr>
          <a:lstStyle/>
          <a:p>
            <a:pPr lvl="0" algn="r">
              <a:lnSpc>
                <a:spcPct val="150000"/>
              </a:lnSpc>
              <a:defRPr/>
            </a:pPr>
            <a:r>
              <a:rPr lang="zh-CN" altLang="en-US" sz="1200" dirty="0">
                <a:solidFill>
                  <a:prstClr val="black">
                    <a:lumMod val="75000"/>
                    <a:lumOff val="25000"/>
                  </a:prstClr>
                </a:solidFill>
                <a:latin typeface="时尚中黑简体"/>
                <a:ea typeface="思源黑体 CN Regular" panose="020B0500000000000000" pitchFamily="34" charset="-122"/>
              </a:rPr>
              <a:t>通过颜色直方图技术实现了基于三通道颜色直方图的资产图片核对算法，验证了关于资产图片核对问题的一种解决方法；针对图片采用了均值哈希算法、差值哈希算法以及感知哈希算法，避免了由两张图片大部分颜色相同造成的误判断</a:t>
            </a:r>
            <a:endParaRPr lang="zh-CN" altLang="en-US" sz="1200" dirty="0">
              <a:solidFill>
                <a:prstClr val="black">
                  <a:lumMod val="85000"/>
                  <a:lumOff val="15000"/>
                </a:prstClr>
              </a:solidFill>
              <a:latin typeface="微软雅黑" pitchFamily="34" charset="-122"/>
              <a:ea typeface="微软雅黑" pitchFamily="34" charset="-122"/>
            </a:endParaRPr>
          </a:p>
        </p:txBody>
      </p:sp>
      <p:sp>
        <p:nvSpPr>
          <p:cNvPr id="30" name="TextBox 75">
            <a:extLst>
              <a:ext uri="{FF2B5EF4-FFF2-40B4-BE49-F238E27FC236}">
                <a16:creationId xmlns:a16="http://schemas.microsoft.com/office/drawing/2014/main" id="{33D01E4B-F029-4F30-88EE-55BAD1E6474B}"/>
              </a:ext>
            </a:extLst>
          </p:cNvPr>
          <p:cNvSpPr txBox="1">
            <a:spLocks noChangeArrowheads="1"/>
          </p:cNvSpPr>
          <p:nvPr/>
        </p:nvSpPr>
        <p:spPr bwMode="auto">
          <a:xfrm>
            <a:off x="3076238" y="4832416"/>
            <a:ext cx="7412939" cy="613694"/>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marL="285750" indent="-285750"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marL="0" lvl="0" indent="0" eaLnBrk="1" hangingPunct="1">
              <a:lnSpc>
                <a:spcPct val="150000"/>
              </a:lnSpc>
              <a:defRPr/>
            </a:pPr>
            <a:r>
              <a:rPr lang="zh-CN" altLang="en-US" sz="1200" dirty="0">
                <a:solidFill>
                  <a:prstClr val="black">
                    <a:lumMod val="75000"/>
                    <a:lumOff val="25000"/>
                  </a:prstClr>
                </a:solidFill>
                <a:latin typeface="时尚中黑简体"/>
                <a:ea typeface="思源黑体 CN Regular" panose="020B0500000000000000" pitchFamily="34" charset="-122"/>
              </a:rPr>
              <a:t>通过</a:t>
            </a:r>
            <a:r>
              <a:rPr lang="en-US" altLang="zh-CN" sz="1200" dirty="0">
                <a:solidFill>
                  <a:prstClr val="black">
                    <a:lumMod val="75000"/>
                    <a:lumOff val="25000"/>
                  </a:prstClr>
                </a:solidFill>
                <a:latin typeface="时尚中黑简体"/>
                <a:ea typeface="思源黑体 CN Regular" panose="020B0500000000000000" pitchFamily="34" charset="-122"/>
              </a:rPr>
              <a:t>JavaScript</a:t>
            </a:r>
            <a:r>
              <a:rPr lang="zh-CN" altLang="en-US" sz="1200" dirty="0">
                <a:solidFill>
                  <a:prstClr val="black">
                    <a:lumMod val="75000"/>
                    <a:lumOff val="25000"/>
                  </a:prstClr>
                </a:solidFill>
                <a:latin typeface="时尚中黑简体"/>
                <a:ea typeface="思源黑体 CN Regular" panose="020B0500000000000000" pitchFamily="34" charset="-122"/>
              </a:rPr>
              <a:t>以及</a:t>
            </a:r>
            <a:r>
              <a:rPr lang="en-US" altLang="zh-CN" sz="1200" dirty="0">
                <a:solidFill>
                  <a:prstClr val="black">
                    <a:lumMod val="75000"/>
                    <a:lumOff val="25000"/>
                  </a:prstClr>
                </a:solidFill>
                <a:latin typeface="时尚中黑简体"/>
                <a:ea typeface="思源黑体 CN Regular" panose="020B0500000000000000" pitchFamily="34" charset="-122"/>
              </a:rPr>
              <a:t>jQuery</a:t>
            </a:r>
            <a:r>
              <a:rPr lang="zh-CN" altLang="en-US" sz="1200" dirty="0">
                <a:solidFill>
                  <a:prstClr val="black">
                    <a:lumMod val="75000"/>
                    <a:lumOff val="25000"/>
                  </a:prstClr>
                </a:solidFill>
                <a:latin typeface="时尚中黑简体"/>
                <a:ea typeface="思源黑体 CN Regular" panose="020B0500000000000000" pitchFamily="34" charset="-122"/>
              </a:rPr>
              <a:t>技术实现了</a:t>
            </a:r>
            <a:r>
              <a:rPr lang="en-US" altLang="zh-CN" sz="1200" dirty="0">
                <a:solidFill>
                  <a:prstClr val="black">
                    <a:lumMod val="75000"/>
                    <a:lumOff val="25000"/>
                  </a:prstClr>
                </a:solidFill>
                <a:latin typeface="时尚中黑简体"/>
                <a:ea typeface="思源黑体 CN Regular" panose="020B0500000000000000" pitchFamily="34" charset="-122"/>
              </a:rPr>
              <a:t>MacOS</a:t>
            </a:r>
            <a:r>
              <a:rPr lang="zh-CN" altLang="en-US" sz="1200" dirty="0">
                <a:solidFill>
                  <a:prstClr val="black">
                    <a:lumMod val="75000"/>
                    <a:lumOff val="25000"/>
                  </a:prstClr>
                </a:solidFill>
                <a:latin typeface="时尚中黑简体"/>
                <a:ea typeface="思源黑体 CN Regular" panose="020B0500000000000000" pitchFamily="34" charset="-122"/>
              </a:rPr>
              <a:t>风格弹出层组件，设计了一种美观的前端弹出层组件；针对弹出层的实用性设计了弹出层最小化功能，解决了不想关闭弹出层又想查看页面其它内容的情况</a:t>
            </a:r>
            <a:endParaRPr lang="zh-CN" altLang="en-US" sz="1200" dirty="0">
              <a:solidFill>
                <a:prstClr val="black">
                  <a:lumMod val="75000"/>
                  <a:lumOff val="25000"/>
                </a:prstClr>
              </a:solidFill>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103268512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0-#ppt_w/2"/>
                                          </p:val>
                                        </p:tav>
                                        <p:tav tm="100000">
                                          <p:val>
                                            <p:strVal val="#ppt_x"/>
                                          </p:val>
                                        </p:tav>
                                      </p:tavLst>
                                    </p:anim>
                                    <p:anim calcmode="lin" valueType="num">
                                      <p:cBhvr additive="base">
                                        <p:cTn id="8" dur="500" fill="hold"/>
                                        <p:tgtEl>
                                          <p:spTgt spid="1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0-#ppt_w/2"/>
                                          </p:val>
                                        </p:tav>
                                        <p:tav tm="100000">
                                          <p:val>
                                            <p:strVal val="#ppt_x"/>
                                          </p:val>
                                        </p:tav>
                                      </p:tavLst>
                                    </p:anim>
                                    <p:anim calcmode="lin" valueType="num">
                                      <p:cBhvr additive="base">
                                        <p:cTn id="12" dur="500" fill="hold"/>
                                        <p:tgtEl>
                                          <p:spTgt spid="1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additive="base">
                                        <p:cTn id="15" dur="500" fill="hold"/>
                                        <p:tgtEl>
                                          <p:spTgt spid="25"/>
                                        </p:tgtEl>
                                        <p:attrNameLst>
                                          <p:attrName>ppt_x</p:attrName>
                                        </p:attrNameLst>
                                      </p:cBhvr>
                                      <p:tavLst>
                                        <p:tav tm="0">
                                          <p:val>
                                            <p:strVal val="0-#ppt_w/2"/>
                                          </p:val>
                                        </p:tav>
                                        <p:tav tm="100000">
                                          <p:val>
                                            <p:strVal val="#ppt_x"/>
                                          </p:val>
                                        </p:tav>
                                      </p:tavLst>
                                    </p:anim>
                                    <p:anim calcmode="lin" valueType="num">
                                      <p:cBhvr additive="base">
                                        <p:cTn id="16" dur="500" fill="hold"/>
                                        <p:tgtEl>
                                          <p:spTgt spid="25"/>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0-#ppt_w/2"/>
                                          </p:val>
                                        </p:tav>
                                        <p:tav tm="100000">
                                          <p:val>
                                            <p:strVal val="#ppt_x"/>
                                          </p:val>
                                        </p:tav>
                                      </p:tavLst>
                                    </p:anim>
                                    <p:anim calcmode="lin" valueType="num">
                                      <p:cBhvr additive="base">
                                        <p:cTn id="20" dur="500" fill="hold"/>
                                        <p:tgtEl>
                                          <p:spTgt spid="28"/>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2"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additive="base">
                                        <p:cTn id="28" dur="500" fill="hold"/>
                                        <p:tgtEl>
                                          <p:spTgt spid="17"/>
                                        </p:tgtEl>
                                        <p:attrNameLst>
                                          <p:attrName>ppt_x</p:attrName>
                                        </p:attrNameLst>
                                      </p:cBhvr>
                                      <p:tavLst>
                                        <p:tav tm="0">
                                          <p:val>
                                            <p:strVal val="1+#ppt_w/2"/>
                                          </p:val>
                                        </p:tav>
                                        <p:tav tm="100000">
                                          <p:val>
                                            <p:strVal val="#ppt_x"/>
                                          </p:val>
                                        </p:tav>
                                      </p:tavLst>
                                    </p:anim>
                                    <p:anim calcmode="lin" valueType="num">
                                      <p:cBhvr additive="base">
                                        <p:cTn id="29" dur="500" fill="hold"/>
                                        <p:tgtEl>
                                          <p:spTgt spid="17"/>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500" fill="hold"/>
                                        <p:tgtEl>
                                          <p:spTgt spid="26"/>
                                        </p:tgtEl>
                                        <p:attrNameLst>
                                          <p:attrName>ppt_x</p:attrName>
                                        </p:attrNameLst>
                                      </p:cBhvr>
                                      <p:tavLst>
                                        <p:tav tm="0">
                                          <p:val>
                                            <p:strVal val="1+#ppt_w/2"/>
                                          </p:val>
                                        </p:tav>
                                        <p:tav tm="100000">
                                          <p:val>
                                            <p:strVal val="#ppt_x"/>
                                          </p:val>
                                        </p:tav>
                                      </p:tavLst>
                                    </p:anim>
                                    <p:anim calcmode="lin" valueType="num">
                                      <p:cBhvr additive="base">
                                        <p:cTn id="33" dur="500" fill="hold"/>
                                        <p:tgtEl>
                                          <p:spTgt spid="26"/>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1+#ppt_w/2"/>
                                          </p:val>
                                        </p:tav>
                                        <p:tav tm="100000">
                                          <p:val>
                                            <p:strVal val="#ppt_x"/>
                                          </p:val>
                                        </p:tav>
                                      </p:tavLst>
                                    </p:anim>
                                    <p:anim calcmode="lin" valueType="num">
                                      <p:cBhvr additive="base">
                                        <p:cTn id="37" dur="500" fill="hold"/>
                                        <p:tgtEl>
                                          <p:spTgt spid="29"/>
                                        </p:tgtEl>
                                        <p:attrNameLst>
                                          <p:attrName>ppt_y</p:attrName>
                                        </p:attrNameLst>
                                      </p:cBhvr>
                                      <p:tavLst>
                                        <p:tav tm="0">
                                          <p:val>
                                            <p:strVal val="#ppt_y"/>
                                          </p:val>
                                        </p:tav>
                                        <p:tav tm="100000">
                                          <p:val>
                                            <p:strVal val="#ppt_y"/>
                                          </p:val>
                                        </p:tav>
                                      </p:tavLst>
                                    </p:anim>
                                  </p:childTnLst>
                                </p:cTn>
                              </p:par>
                            </p:childTnLst>
                          </p:cTn>
                        </p:par>
                        <p:par>
                          <p:cTn id="38" fill="hold">
                            <p:stCondLst>
                              <p:cond delay="1000"/>
                            </p:stCondLst>
                            <p:childTnLst>
                              <p:par>
                                <p:cTn id="39" presetID="2" presetClass="entr" presetSubtype="8" fill="hold" grpId="0" nodeType="afterEffect">
                                  <p:stCondLst>
                                    <p:cond delay="0"/>
                                  </p:stCondLst>
                                  <p:childTnLst>
                                    <p:set>
                                      <p:cBhvr>
                                        <p:cTn id="40" dur="1" fill="hold">
                                          <p:stCondLst>
                                            <p:cond delay="0"/>
                                          </p:stCondLst>
                                        </p:cTn>
                                        <p:tgtEl>
                                          <p:spTgt spid="10"/>
                                        </p:tgtEl>
                                        <p:attrNameLst>
                                          <p:attrName>style.visibility</p:attrName>
                                        </p:attrNameLst>
                                      </p:cBhvr>
                                      <p:to>
                                        <p:strVal val="visible"/>
                                      </p:to>
                                    </p:set>
                                    <p:anim calcmode="lin" valueType="num">
                                      <p:cBhvr additive="base">
                                        <p:cTn id="41" dur="500" fill="hold"/>
                                        <p:tgtEl>
                                          <p:spTgt spid="10"/>
                                        </p:tgtEl>
                                        <p:attrNameLst>
                                          <p:attrName>ppt_x</p:attrName>
                                        </p:attrNameLst>
                                      </p:cBhvr>
                                      <p:tavLst>
                                        <p:tav tm="0">
                                          <p:val>
                                            <p:strVal val="0-#ppt_w/2"/>
                                          </p:val>
                                        </p:tav>
                                        <p:tav tm="100000">
                                          <p:val>
                                            <p:strVal val="#ppt_x"/>
                                          </p:val>
                                        </p:tav>
                                      </p:tavLst>
                                    </p:anim>
                                    <p:anim calcmode="lin" valueType="num">
                                      <p:cBhvr additive="base">
                                        <p:cTn id="42" dur="500" fill="hold"/>
                                        <p:tgtEl>
                                          <p:spTgt spid="10"/>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0"/>
                                  </p:stCondLst>
                                  <p:childTnLst>
                                    <p:set>
                                      <p:cBhvr>
                                        <p:cTn id="44" dur="1" fill="hold">
                                          <p:stCondLst>
                                            <p:cond delay="0"/>
                                          </p:stCondLst>
                                        </p:cTn>
                                        <p:tgtEl>
                                          <p:spTgt spid="21"/>
                                        </p:tgtEl>
                                        <p:attrNameLst>
                                          <p:attrName>style.visibility</p:attrName>
                                        </p:attrNameLst>
                                      </p:cBhvr>
                                      <p:to>
                                        <p:strVal val="visible"/>
                                      </p:to>
                                    </p:set>
                                    <p:anim calcmode="lin" valueType="num">
                                      <p:cBhvr additive="base">
                                        <p:cTn id="45" dur="500" fill="hold"/>
                                        <p:tgtEl>
                                          <p:spTgt spid="21"/>
                                        </p:tgtEl>
                                        <p:attrNameLst>
                                          <p:attrName>ppt_x</p:attrName>
                                        </p:attrNameLst>
                                      </p:cBhvr>
                                      <p:tavLst>
                                        <p:tav tm="0">
                                          <p:val>
                                            <p:strVal val="0-#ppt_w/2"/>
                                          </p:val>
                                        </p:tav>
                                        <p:tav tm="100000">
                                          <p:val>
                                            <p:strVal val="#ppt_x"/>
                                          </p:val>
                                        </p:tav>
                                      </p:tavLst>
                                    </p:anim>
                                    <p:anim calcmode="lin" valueType="num">
                                      <p:cBhvr additive="base">
                                        <p:cTn id="46" dur="500" fill="hold"/>
                                        <p:tgtEl>
                                          <p:spTgt spid="21"/>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calcmode="lin" valueType="num">
                                      <p:cBhvr additive="base">
                                        <p:cTn id="49" dur="500" fill="hold"/>
                                        <p:tgtEl>
                                          <p:spTgt spid="27"/>
                                        </p:tgtEl>
                                        <p:attrNameLst>
                                          <p:attrName>ppt_x</p:attrName>
                                        </p:attrNameLst>
                                      </p:cBhvr>
                                      <p:tavLst>
                                        <p:tav tm="0">
                                          <p:val>
                                            <p:strVal val="0-#ppt_w/2"/>
                                          </p:val>
                                        </p:tav>
                                        <p:tav tm="100000">
                                          <p:val>
                                            <p:strVal val="#ppt_x"/>
                                          </p:val>
                                        </p:tav>
                                      </p:tavLst>
                                    </p:anim>
                                    <p:anim calcmode="lin" valueType="num">
                                      <p:cBhvr additive="base">
                                        <p:cTn id="50" dur="500" fill="hold"/>
                                        <p:tgtEl>
                                          <p:spTgt spid="27"/>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 calcmode="lin" valueType="num">
                                      <p:cBhvr additive="base">
                                        <p:cTn id="53" dur="500" fill="hold"/>
                                        <p:tgtEl>
                                          <p:spTgt spid="30"/>
                                        </p:tgtEl>
                                        <p:attrNameLst>
                                          <p:attrName>ppt_x</p:attrName>
                                        </p:attrNameLst>
                                      </p:cBhvr>
                                      <p:tavLst>
                                        <p:tav tm="0">
                                          <p:val>
                                            <p:strVal val="0-#ppt_w/2"/>
                                          </p:val>
                                        </p:tav>
                                        <p:tav tm="100000">
                                          <p:val>
                                            <p:strVal val="#ppt_x"/>
                                          </p:val>
                                        </p:tav>
                                      </p:tavLst>
                                    </p:anim>
                                    <p:anim calcmode="lin" valueType="num">
                                      <p:cBhvr additive="base">
                                        <p:cTn id="54"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25" grpId="0"/>
      <p:bldP spid="26" grpId="0"/>
      <p:bldP spid="27" grpId="0"/>
      <p:bldP spid="28" grpId="0"/>
      <p:bldP spid="29" grpId="0"/>
      <p:bldP spid="3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76412"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01</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课题目的</a:t>
            </a:r>
          </a:p>
        </p:txBody>
      </p:sp>
      <p:grpSp>
        <p:nvGrpSpPr>
          <p:cNvPr id="10" name="组合 9">
            <a:extLst>
              <a:ext uri="{FF2B5EF4-FFF2-40B4-BE49-F238E27FC236}">
                <a16:creationId xmlns:a16="http://schemas.microsoft.com/office/drawing/2014/main" id="{19DC57BC-F914-472A-B735-0C13EEAE89B9}"/>
              </a:ext>
            </a:extLst>
          </p:cNvPr>
          <p:cNvGrpSpPr/>
          <p:nvPr/>
        </p:nvGrpSpPr>
        <p:grpSpPr>
          <a:xfrm>
            <a:off x="769563" y="2060691"/>
            <a:ext cx="3915700" cy="906814"/>
            <a:chOff x="774700" y="1868186"/>
            <a:chExt cx="3915700" cy="906814"/>
          </a:xfrm>
        </p:grpSpPr>
        <p:cxnSp>
          <p:nvCxnSpPr>
            <p:cNvPr id="11" name="直接连接符 10">
              <a:extLst>
                <a:ext uri="{FF2B5EF4-FFF2-40B4-BE49-F238E27FC236}">
                  <a16:creationId xmlns:a16="http://schemas.microsoft.com/office/drawing/2014/main" id="{4D0C5E2C-8CB7-49DB-A76D-BE04C179B935}"/>
                </a:ext>
              </a:extLst>
            </p:cNvPr>
            <p:cNvCxnSpPr/>
            <p:nvPr/>
          </p:nvCxnSpPr>
          <p:spPr>
            <a:xfrm>
              <a:off x="774700" y="2266776"/>
              <a:ext cx="3915700" cy="0"/>
            </a:xfrm>
            <a:prstGeom prst="line">
              <a:avLst/>
            </a:prstGeom>
            <a:noFill/>
            <a:ln w="19050" cap="flat" cmpd="sng" algn="ctr">
              <a:solidFill>
                <a:sysClr val="window" lastClr="FFFFFF">
                  <a:lumMod val="75000"/>
                </a:sysClr>
              </a:solidFill>
              <a:prstDash val="solid"/>
              <a:miter lim="800000"/>
              <a:headEnd type="oval" w="med" len="med"/>
              <a:tailEnd type="oval" w="med" len="med"/>
            </a:ln>
            <a:effectLst/>
          </p:spPr>
        </p:cxnSp>
        <p:sp>
          <p:nvSpPr>
            <p:cNvPr id="12" name="矩形 11">
              <a:extLst>
                <a:ext uri="{FF2B5EF4-FFF2-40B4-BE49-F238E27FC236}">
                  <a16:creationId xmlns:a16="http://schemas.microsoft.com/office/drawing/2014/main" id="{AF11739D-0ACD-493F-AC0B-EF2D0D1296CD}"/>
                </a:ext>
              </a:extLst>
            </p:cNvPr>
            <p:cNvSpPr/>
            <p:nvPr/>
          </p:nvSpPr>
          <p:spPr>
            <a:xfrm>
              <a:off x="866573" y="1868186"/>
              <a:ext cx="2649549" cy="413661"/>
            </a:xfrm>
            <a:prstGeom prst="rect">
              <a:avLst/>
            </a:prstGeom>
          </p:spPr>
          <p:txBody>
            <a:bodyPr wrap="none" lIns="72000" tIns="0" rIns="72000" bIns="0">
              <a:normAutofit/>
            </a:bodyPr>
            <a:lstStyle/>
            <a:p>
              <a:pPr marL="0" marR="0" lvl="0" indent="0" defTabSz="914356" eaLnBrk="1" fontAlgn="auto" latinLnBrk="0" hangingPunct="1">
                <a:lnSpc>
                  <a:spcPct val="100000"/>
                </a:lnSpc>
                <a:spcBef>
                  <a:spcPts val="0"/>
                </a:spcBef>
                <a:spcAft>
                  <a:spcPts val="0"/>
                </a:spcAft>
                <a:buClrTx/>
                <a:buSzTx/>
                <a:buFontTx/>
                <a:buNone/>
                <a:tabLst/>
                <a:defRPr/>
              </a:pPr>
              <a:r>
                <a:rPr lang="zh-CN" altLang="en-US" sz="2000" b="1" kern="0" dirty="0">
                  <a:solidFill>
                    <a:prstClr val="black">
                      <a:lumMod val="65000"/>
                      <a:lumOff val="35000"/>
                    </a:prstClr>
                  </a:solidFill>
                  <a:latin typeface="Arial"/>
                  <a:ea typeface="思源黑体 CN Regular" panose="020B0500000000000000" pitchFamily="34" charset="-122"/>
                </a:rPr>
                <a:t>高校扩招</a:t>
              </a:r>
              <a:endParaRPr kumimoji="0" lang="zh-CN" altLang="en-US" sz="2000" b="1"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endParaRPr>
            </a:p>
          </p:txBody>
        </p:sp>
        <p:sp>
          <p:nvSpPr>
            <p:cNvPr id="13" name="矩形 12">
              <a:extLst>
                <a:ext uri="{FF2B5EF4-FFF2-40B4-BE49-F238E27FC236}">
                  <a16:creationId xmlns:a16="http://schemas.microsoft.com/office/drawing/2014/main" id="{E4EA1FBD-A09F-4469-9DAA-87FB68849E04}"/>
                </a:ext>
              </a:extLst>
            </p:cNvPr>
            <p:cNvSpPr/>
            <p:nvPr/>
          </p:nvSpPr>
          <p:spPr>
            <a:xfrm>
              <a:off x="853235" y="2377584"/>
              <a:ext cx="2662888" cy="397416"/>
            </a:xfrm>
            <a:prstGeom prst="rect">
              <a:avLst/>
            </a:prstGeom>
          </p:spPr>
          <p:txBody>
            <a:bodyPr wrap="square">
              <a:spAutoFit/>
            </a:bodyPr>
            <a:lstStyle/>
            <a:p>
              <a:pPr marL="0" marR="0" lvl="0" indent="0" algn="just"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高校的办学规模逐渐扩大</a:t>
              </a:r>
            </a:p>
          </p:txBody>
        </p:sp>
      </p:grpSp>
      <p:grpSp>
        <p:nvGrpSpPr>
          <p:cNvPr id="14" name="组合 13">
            <a:extLst>
              <a:ext uri="{FF2B5EF4-FFF2-40B4-BE49-F238E27FC236}">
                <a16:creationId xmlns:a16="http://schemas.microsoft.com/office/drawing/2014/main" id="{42D51808-1FBC-4CEE-9459-14287A0405C5}"/>
              </a:ext>
            </a:extLst>
          </p:cNvPr>
          <p:cNvGrpSpPr/>
          <p:nvPr/>
        </p:nvGrpSpPr>
        <p:grpSpPr>
          <a:xfrm>
            <a:off x="769563" y="4385068"/>
            <a:ext cx="3915700" cy="1221194"/>
            <a:chOff x="774700" y="4192559"/>
            <a:chExt cx="3915700" cy="1221194"/>
          </a:xfrm>
        </p:grpSpPr>
        <p:cxnSp>
          <p:nvCxnSpPr>
            <p:cNvPr id="15" name="直接连接符 14">
              <a:extLst>
                <a:ext uri="{FF2B5EF4-FFF2-40B4-BE49-F238E27FC236}">
                  <a16:creationId xmlns:a16="http://schemas.microsoft.com/office/drawing/2014/main" id="{E226C7B2-43C9-4E95-B7F7-23C6CF2AD6D5}"/>
                </a:ext>
              </a:extLst>
            </p:cNvPr>
            <p:cNvCxnSpPr/>
            <p:nvPr/>
          </p:nvCxnSpPr>
          <p:spPr>
            <a:xfrm>
              <a:off x="774700" y="4588386"/>
              <a:ext cx="3915700" cy="0"/>
            </a:xfrm>
            <a:prstGeom prst="line">
              <a:avLst/>
            </a:prstGeom>
            <a:noFill/>
            <a:ln w="19050" cap="flat" cmpd="sng" algn="ctr">
              <a:solidFill>
                <a:sysClr val="window" lastClr="FFFFFF">
                  <a:lumMod val="75000"/>
                </a:sysClr>
              </a:solidFill>
              <a:prstDash val="solid"/>
              <a:miter lim="800000"/>
              <a:headEnd type="oval" w="med" len="med"/>
              <a:tailEnd type="oval" w="med" len="med"/>
            </a:ln>
            <a:effectLst/>
          </p:spPr>
        </p:cxnSp>
        <p:sp>
          <p:nvSpPr>
            <p:cNvPr id="16" name="矩形 15">
              <a:extLst>
                <a:ext uri="{FF2B5EF4-FFF2-40B4-BE49-F238E27FC236}">
                  <a16:creationId xmlns:a16="http://schemas.microsoft.com/office/drawing/2014/main" id="{7E64A918-4988-48E9-A82B-9A3F3758665E}"/>
                </a:ext>
              </a:extLst>
            </p:cNvPr>
            <p:cNvSpPr/>
            <p:nvPr/>
          </p:nvSpPr>
          <p:spPr>
            <a:xfrm>
              <a:off x="914631" y="4192559"/>
              <a:ext cx="2649549" cy="413661"/>
            </a:xfrm>
            <a:prstGeom prst="rect">
              <a:avLst/>
            </a:prstGeom>
          </p:spPr>
          <p:txBody>
            <a:bodyPr wrap="none" lIns="72000" tIns="0" rIns="72000" bIns="0">
              <a:normAutofit/>
            </a:bodyPr>
            <a:lstStyle/>
            <a:p>
              <a:pPr marL="0" marR="0" lvl="0" indent="0" defTabSz="914356"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传统方式</a:t>
              </a:r>
            </a:p>
          </p:txBody>
        </p:sp>
        <p:sp>
          <p:nvSpPr>
            <p:cNvPr id="17" name="矩形 16">
              <a:extLst>
                <a:ext uri="{FF2B5EF4-FFF2-40B4-BE49-F238E27FC236}">
                  <a16:creationId xmlns:a16="http://schemas.microsoft.com/office/drawing/2014/main" id="{051C04E2-C54E-4C53-81E1-B05412120143}"/>
                </a:ext>
              </a:extLst>
            </p:cNvPr>
            <p:cNvSpPr/>
            <p:nvPr/>
          </p:nvSpPr>
          <p:spPr>
            <a:xfrm>
              <a:off x="853235" y="4670088"/>
              <a:ext cx="2662888" cy="743665"/>
            </a:xfrm>
            <a:prstGeom prst="rect">
              <a:avLst/>
            </a:prstGeom>
          </p:spPr>
          <p:txBody>
            <a:bodyPr wrap="square">
              <a:spAutoFit/>
            </a:bodyPr>
            <a:lstStyle/>
            <a:p>
              <a:pPr lvl="0" algn="just" defTabSz="914377">
                <a:lnSpc>
                  <a:spcPct val="150000"/>
                </a:lnSpc>
                <a:defRPr/>
              </a:pPr>
              <a:r>
                <a:rPr lang="zh-CN" altLang="en-US" sz="1500" kern="0" dirty="0">
                  <a:solidFill>
                    <a:prstClr val="black">
                      <a:lumMod val="65000"/>
                      <a:lumOff val="35000"/>
                    </a:prstClr>
                  </a:solidFill>
                  <a:latin typeface="Arial"/>
                  <a:ea typeface="思源黑体 CN Regular" panose="020B0500000000000000" pitchFamily="34" charset="-122"/>
                </a:rPr>
                <a:t>传统的纸质化方式已经无法方便快捷的进行资产管理</a:t>
              </a:r>
              <a:endParaRPr kumimoji="0" lang="zh-CN" altLang="en-US" sz="1500" b="0"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endParaRPr>
            </a:p>
          </p:txBody>
        </p:sp>
      </p:grpSp>
      <p:grpSp>
        <p:nvGrpSpPr>
          <p:cNvPr id="18" name="组合 17">
            <a:extLst>
              <a:ext uri="{FF2B5EF4-FFF2-40B4-BE49-F238E27FC236}">
                <a16:creationId xmlns:a16="http://schemas.microsoft.com/office/drawing/2014/main" id="{BBF55353-5AB3-4C3E-84FE-CDECBF59B9FD}"/>
              </a:ext>
            </a:extLst>
          </p:cNvPr>
          <p:cNvGrpSpPr/>
          <p:nvPr/>
        </p:nvGrpSpPr>
        <p:grpSpPr>
          <a:xfrm>
            <a:off x="7496463" y="2060692"/>
            <a:ext cx="3915700" cy="1253064"/>
            <a:chOff x="7501600" y="1868187"/>
            <a:chExt cx="3915700" cy="1253063"/>
          </a:xfrm>
        </p:grpSpPr>
        <p:cxnSp>
          <p:nvCxnSpPr>
            <p:cNvPr id="19" name="直接连接符 18">
              <a:extLst>
                <a:ext uri="{FF2B5EF4-FFF2-40B4-BE49-F238E27FC236}">
                  <a16:creationId xmlns:a16="http://schemas.microsoft.com/office/drawing/2014/main" id="{C78E5482-8B55-4383-94EF-D49E84F40895}"/>
                </a:ext>
              </a:extLst>
            </p:cNvPr>
            <p:cNvCxnSpPr/>
            <p:nvPr/>
          </p:nvCxnSpPr>
          <p:spPr>
            <a:xfrm>
              <a:off x="7501600" y="2266776"/>
              <a:ext cx="3915700" cy="0"/>
            </a:xfrm>
            <a:prstGeom prst="line">
              <a:avLst/>
            </a:prstGeom>
            <a:noFill/>
            <a:ln w="19050" cap="flat" cmpd="sng" algn="ctr">
              <a:solidFill>
                <a:sysClr val="window" lastClr="FFFFFF">
                  <a:lumMod val="75000"/>
                </a:sysClr>
              </a:solidFill>
              <a:prstDash val="solid"/>
              <a:miter lim="800000"/>
              <a:headEnd type="oval" w="med" len="med"/>
              <a:tailEnd type="oval" w="med" len="med"/>
            </a:ln>
            <a:effectLst/>
          </p:spPr>
        </p:cxnSp>
        <p:sp>
          <p:nvSpPr>
            <p:cNvPr id="20" name="矩形 19">
              <a:extLst>
                <a:ext uri="{FF2B5EF4-FFF2-40B4-BE49-F238E27FC236}">
                  <a16:creationId xmlns:a16="http://schemas.microsoft.com/office/drawing/2014/main" id="{7ECF492D-967A-4F6A-81F5-31A90853E79E}"/>
                </a:ext>
              </a:extLst>
            </p:cNvPr>
            <p:cNvSpPr/>
            <p:nvPr/>
          </p:nvSpPr>
          <p:spPr>
            <a:xfrm>
              <a:off x="8437579" y="1868187"/>
              <a:ext cx="2922584" cy="413661"/>
            </a:xfrm>
            <a:prstGeom prst="rect">
              <a:avLst/>
            </a:prstGeom>
          </p:spPr>
          <p:txBody>
            <a:bodyPr wrap="none" lIns="72000" tIns="0" rIns="72000" bIns="0">
              <a:normAutofit/>
            </a:bodyPr>
            <a:lstStyle/>
            <a:p>
              <a:pPr marL="0" marR="0" lvl="0" indent="0" algn="r" defTabSz="914356"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固定资产增多</a:t>
              </a:r>
            </a:p>
          </p:txBody>
        </p:sp>
        <p:sp>
          <p:nvSpPr>
            <p:cNvPr id="21" name="矩形 20">
              <a:extLst>
                <a:ext uri="{FF2B5EF4-FFF2-40B4-BE49-F238E27FC236}">
                  <a16:creationId xmlns:a16="http://schemas.microsoft.com/office/drawing/2014/main" id="{759A6EC4-DD36-41BA-BFA2-12AA353BD36F}"/>
                </a:ext>
              </a:extLst>
            </p:cNvPr>
            <p:cNvSpPr/>
            <p:nvPr/>
          </p:nvSpPr>
          <p:spPr>
            <a:xfrm>
              <a:off x="8706512" y="2377586"/>
              <a:ext cx="2662888" cy="743664"/>
            </a:xfrm>
            <a:prstGeom prst="rect">
              <a:avLst/>
            </a:prstGeom>
          </p:spPr>
          <p:txBody>
            <a:bodyPr wrap="square">
              <a:spAutoFit/>
            </a:bodyPr>
            <a:lstStyle/>
            <a:p>
              <a:pPr marL="0" marR="0" lvl="0" indent="0" algn="r"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高校固定资产的种类和数量不断增多</a:t>
              </a:r>
            </a:p>
          </p:txBody>
        </p:sp>
      </p:grpSp>
      <p:grpSp>
        <p:nvGrpSpPr>
          <p:cNvPr id="22" name="组合 21">
            <a:extLst>
              <a:ext uri="{FF2B5EF4-FFF2-40B4-BE49-F238E27FC236}">
                <a16:creationId xmlns:a16="http://schemas.microsoft.com/office/drawing/2014/main" id="{EC9CB992-B960-4282-8536-5FDD5085774A}"/>
              </a:ext>
            </a:extLst>
          </p:cNvPr>
          <p:cNvGrpSpPr/>
          <p:nvPr/>
        </p:nvGrpSpPr>
        <p:grpSpPr>
          <a:xfrm>
            <a:off x="7496463" y="4368183"/>
            <a:ext cx="3915700" cy="1238077"/>
            <a:chOff x="7501600" y="4175676"/>
            <a:chExt cx="3915700" cy="1238076"/>
          </a:xfrm>
        </p:grpSpPr>
        <p:cxnSp>
          <p:nvCxnSpPr>
            <p:cNvPr id="23" name="直接连接符 22">
              <a:extLst>
                <a:ext uri="{FF2B5EF4-FFF2-40B4-BE49-F238E27FC236}">
                  <a16:creationId xmlns:a16="http://schemas.microsoft.com/office/drawing/2014/main" id="{03C51982-A116-4804-9E19-521835473652}"/>
                </a:ext>
              </a:extLst>
            </p:cNvPr>
            <p:cNvCxnSpPr/>
            <p:nvPr/>
          </p:nvCxnSpPr>
          <p:spPr>
            <a:xfrm>
              <a:off x="7501600" y="4588386"/>
              <a:ext cx="3915700" cy="0"/>
            </a:xfrm>
            <a:prstGeom prst="line">
              <a:avLst/>
            </a:prstGeom>
            <a:noFill/>
            <a:ln w="19050" cap="flat" cmpd="sng" algn="ctr">
              <a:solidFill>
                <a:sysClr val="window" lastClr="FFFFFF">
                  <a:lumMod val="75000"/>
                </a:sysClr>
              </a:solidFill>
              <a:prstDash val="solid"/>
              <a:miter lim="800000"/>
              <a:headEnd type="oval" w="med" len="med"/>
              <a:tailEnd type="oval" w="med" len="med"/>
            </a:ln>
            <a:effectLst/>
          </p:spPr>
        </p:cxnSp>
        <p:sp>
          <p:nvSpPr>
            <p:cNvPr id="24" name="矩形 23">
              <a:extLst>
                <a:ext uri="{FF2B5EF4-FFF2-40B4-BE49-F238E27FC236}">
                  <a16:creationId xmlns:a16="http://schemas.microsoft.com/office/drawing/2014/main" id="{A521003A-5193-45B6-89D7-3BD308AB9A51}"/>
                </a:ext>
              </a:extLst>
            </p:cNvPr>
            <p:cNvSpPr/>
            <p:nvPr/>
          </p:nvSpPr>
          <p:spPr>
            <a:xfrm>
              <a:off x="8354785" y="4175676"/>
              <a:ext cx="2922584" cy="413661"/>
            </a:xfrm>
            <a:prstGeom prst="rect">
              <a:avLst/>
            </a:prstGeom>
          </p:spPr>
          <p:txBody>
            <a:bodyPr wrap="none" lIns="72000" tIns="0" rIns="72000" bIns="0">
              <a:normAutofit/>
            </a:bodyPr>
            <a:lstStyle/>
            <a:p>
              <a:pPr marL="0" marR="0" lvl="0" indent="0" algn="r" defTabSz="914356"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信息化管理</a:t>
              </a:r>
            </a:p>
          </p:txBody>
        </p:sp>
        <p:sp>
          <p:nvSpPr>
            <p:cNvPr id="25" name="矩形 24">
              <a:extLst>
                <a:ext uri="{FF2B5EF4-FFF2-40B4-BE49-F238E27FC236}">
                  <a16:creationId xmlns:a16="http://schemas.microsoft.com/office/drawing/2014/main" id="{D584369C-1D27-4E19-A093-0F33A30279DA}"/>
                </a:ext>
              </a:extLst>
            </p:cNvPr>
            <p:cNvSpPr/>
            <p:nvPr/>
          </p:nvSpPr>
          <p:spPr>
            <a:xfrm>
              <a:off x="8706512" y="4670088"/>
              <a:ext cx="2662888" cy="743664"/>
            </a:xfrm>
            <a:prstGeom prst="rect">
              <a:avLst/>
            </a:prstGeom>
          </p:spPr>
          <p:txBody>
            <a:bodyPr wrap="square">
              <a:spAutoFit/>
            </a:bodyPr>
            <a:lstStyle/>
            <a:p>
              <a:pPr marL="0" marR="0" lvl="0" indent="0" algn="r" defTabSz="914377" eaLnBrk="1" fontAlgn="auto" latinLnBrk="0" hangingPunct="1">
                <a:lnSpc>
                  <a:spcPct val="150000"/>
                </a:lnSpc>
                <a:spcBef>
                  <a:spcPts val="0"/>
                </a:spcBef>
                <a:spcAft>
                  <a:spcPts val="0"/>
                </a:spcAft>
                <a:buClrTx/>
                <a:buSzTx/>
                <a:buFontTx/>
                <a:buNone/>
                <a:tabLst/>
                <a:defRPr/>
              </a:pPr>
              <a:r>
                <a:rPr kumimoji="0" lang="zh-CN" altLang="en-US" sz="1500" b="0" i="0" u="none" strike="noStrike" kern="0" cap="none" spc="0" normalizeH="0" baseline="0" noProof="0" dirty="0">
                  <a:ln>
                    <a:noFill/>
                  </a:ln>
                  <a:solidFill>
                    <a:prstClr val="black">
                      <a:lumMod val="65000"/>
                      <a:lumOff val="35000"/>
                    </a:prstClr>
                  </a:solidFill>
                  <a:effectLst/>
                  <a:uLnTx/>
                  <a:uFillTx/>
                  <a:latin typeface="Arial"/>
                  <a:ea typeface="思源黑体 CN Regular" panose="020B0500000000000000" pitchFamily="34" charset="-122"/>
                </a:rPr>
                <a:t>高校固定资产管理已经进入信息化时代</a:t>
              </a:r>
            </a:p>
          </p:txBody>
        </p:sp>
      </p:grpSp>
      <p:grpSp>
        <p:nvGrpSpPr>
          <p:cNvPr id="26" name="组合 25">
            <a:extLst>
              <a:ext uri="{FF2B5EF4-FFF2-40B4-BE49-F238E27FC236}">
                <a16:creationId xmlns:a16="http://schemas.microsoft.com/office/drawing/2014/main" id="{2275D8B0-29E6-4F7D-B413-0C33FD893134}"/>
              </a:ext>
            </a:extLst>
          </p:cNvPr>
          <p:cNvGrpSpPr/>
          <p:nvPr/>
        </p:nvGrpSpPr>
        <p:grpSpPr>
          <a:xfrm>
            <a:off x="4261443" y="1903858"/>
            <a:ext cx="3878665" cy="3929811"/>
            <a:chOff x="3933825" y="1270000"/>
            <a:chExt cx="4333876" cy="4391026"/>
          </a:xfrm>
        </p:grpSpPr>
        <p:sp>
          <p:nvSpPr>
            <p:cNvPr id="27" name="任意多边形: 形状 26">
              <a:extLst>
                <a:ext uri="{FF2B5EF4-FFF2-40B4-BE49-F238E27FC236}">
                  <a16:creationId xmlns:a16="http://schemas.microsoft.com/office/drawing/2014/main" id="{0C42E8C9-D2A4-4551-A9BC-25D05D020131}"/>
                </a:ext>
              </a:extLst>
            </p:cNvPr>
            <p:cNvSpPr/>
            <p:nvPr/>
          </p:nvSpPr>
          <p:spPr>
            <a:xfrm flipV="1">
              <a:off x="3933825" y="3465513"/>
              <a:ext cx="2400300" cy="2195513"/>
            </a:xfrm>
            <a:custGeom>
              <a:avLst/>
              <a:gdLst>
                <a:gd name="connsiteX0" fmla="*/ 529431 w 2400300"/>
                <a:gd name="connsiteY0" fmla="*/ 2195513 h 2195513"/>
                <a:gd name="connsiteX1" fmla="*/ 628087 w 2400300"/>
                <a:gd name="connsiteY1" fmla="*/ 2135577 h 2195513"/>
                <a:gd name="connsiteX2" fmla="*/ 1200150 w 2400300"/>
                <a:gd name="connsiteY2" fmla="*/ 1990725 h 2195513"/>
                <a:gd name="connsiteX3" fmla="*/ 2400300 w 2400300"/>
                <a:gd name="connsiteY3" fmla="*/ 1990725 h 2195513"/>
                <a:gd name="connsiteX4" fmla="*/ 2400300 w 2400300"/>
                <a:gd name="connsiteY4" fmla="*/ 1200150 h 2195513"/>
                <a:gd name="connsiteX5" fmla="*/ 1200150 w 2400300"/>
                <a:gd name="connsiteY5" fmla="*/ 0 h 2195513"/>
                <a:gd name="connsiteX6" fmla="*/ 0 w 2400300"/>
                <a:gd name="connsiteY6" fmla="*/ 0 h 2195513"/>
                <a:gd name="connsiteX7" fmla="*/ 0 w 2400300"/>
                <a:gd name="connsiteY7" fmla="*/ 1200150 h 2195513"/>
                <a:gd name="connsiteX8" fmla="*/ 529135 w 2400300"/>
                <a:gd name="connsiteY8" fmla="*/ 2195333 h 2195513"/>
                <a:gd name="connsiteX9" fmla="*/ 529431 w 2400300"/>
                <a:gd name="connsiteY9" fmla="*/ 2195513 h 21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0300" h="2195513">
                  <a:moveTo>
                    <a:pt x="529431" y="2195513"/>
                  </a:moveTo>
                  <a:lnTo>
                    <a:pt x="628087" y="2135577"/>
                  </a:lnTo>
                  <a:cubicBezTo>
                    <a:pt x="798140" y="2043198"/>
                    <a:pt x="993017" y="1990725"/>
                    <a:pt x="1200150" y="1990725"/>
                  </a:cubicBezTo>
                  <a:lnTo>
                    <a:pt x="2400300" y="1990725"/>
                  </a:lnTo>
                  <a:lnTo>
                    <a:pt x="2400300" y="1200150"/>
                  </a:lnTo>
                  <a:cubicBezTo>
                    <a:pt x="2400300" y="537325"/>
                    <a:pt x="1862975" y="0"/>
                    <a:pt x="1200150" y="0"/>
                  </a:cubicBezTo>
                  <a:lnTo>
                    <a:pt x="0" y="0"/>
                  </a:lnTo>
                  <a:lnTo>
                    <a:pt x="0" y="1200150"/>
                  </a:lnTo>
                  <a:cubicBezTo>
                    <a:pt x="0" y="1614415"/>
                    <a:pt x="209893" y="1979658"/>
                    <a:pt x="529135" y="2195333"/>
                  </a:cubicBezTo>
                  <a:lnTo>
                    <a:pt x="529431" y="2195513"/>
                  </a:lnTo>
                  <a:close/>
                </a:path>
              </a:pathLst>
            </a:custGeom>
            <a:solidFill>
              <a:srgbClr val="666563"/>
            </a:solidFill>
            <a:ln w="76200" cap="flat" cmpd="sng" algn="ctr">
              <a:solidFill>
                <a:sysClr val="window" lastClr="FFFFFF"/>
              </a:solid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28" name="任意多边形: 形状 27">
              <a:extLst>
                <a:ext uri="{FF2B5EF4-FFF2-40B4-BE49-F238E27FC236}">
                  <a16:creationId xmlns:a16="http://schemas.microsoft.com/office/drawing/2014/main" id="{070B5BDC-1387-4D5B-8873-FD5B4B2D567E}"/>
                </a:ext>
              </a:extLst>
            </p:cNvPr>
            <p:cNvSpPr/>
            <p:nvPr/>
          </p:nvSpPr>
          <p:spPr>
            <a:xfrm flipV="1">
              <a:off x="5867400" y="1270000"/>
              <a:ext cx="2400300" cy="2195513"/>
            </a:xfrm>
            <a:custGeom>
              <a:avLst/>
              <a:gdLst>
                <a:gd name="connsiteX0" fmla="*/ 1200150 w 2400300"/>
                <a:gd name="connsiteY0" fmla="*/ 2195513 h 2195513"/>
                <a:gd name="connsiteX1" fmla="*/ 2400300 w 2400300"/>
                <a:gd name="connsiteY1" fmla="*/ 2195513 h 2195513"/>
                <a:gd name="connsiteX2" fmla="*/ 2400300 w 2400300"/>
                <a:gd name="connsiteY2" fmla="*/ 995363 h 2195513"/>
                <a:gd name="connsiteX3" fmla="*/ 1871165 w 2400300"/>
                <a:gd name="connsiteY3" fmla="*/ 180 h 2195513"/>
                <a:gd name="connsiteX4" fmla="*/ 1870869 w 2400300"/>
                <a:gd name="connsiteY4" fmla="*/ 0 h 2195513"/>
                <a:gd name="connsiteX5" fmla="*/ 1772213 w 2400300"/>
                <a:gd name="connsiteY5" fmla="*/ 59935 h 2195513"/>
                <a:gd name="connsiteX6" fmla="*/ 1200150 w 2400300"/>
                <a:gd name="connsiteY6" fmla="*/ 204787 h 2195513"/>
                <a:gd name="connsiteX7" fmla="*/ 0 w 2400300"/>
                <a:gd name="connsiteY7" fmla="*/ 204787 h 2195513"/>
                <a:gd name="connsiteX8" fmla="*/ 0 w 2400300"/>
                <a:gd name="connsiteY8" fmla="*/ 995363 h 2195513"/>
                <a:gd name="connsiteX9" fmla="*/ 1200150 w 2400300"/>
                <a:gd name="connsiteY9" fmla="*/ 2195513 h 2195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0300" h="2195513">
                  <a:moveTo>
                    <a:pt x="1200150" y="2195513"/>
                  </a:moveTo>
                  <a:lnTo>
                    <a:pt x="2400300" y="2195513"/>
                  </a:lnTo>
                  <a:lnTo>
                    <a:pt x="2400300" y="995363"/>
                  </a:lnTo>
                  <a:cubicBezTo>
                    <a:pt x="2400300" y="581098"/>
                    <a:pt x="2190408" y="215855"/>
                    <a:pt x="1871165" y="180"/>
                  </a:cubicBezTo>
                  <a:lnTo>
                    <a:pt x="1870869" y="0"/>
                  </a:lnTo>
                  <a:lnTo>
                    <a:pt x="1772213" y="59935"/>
                  </a:lnTo>
                  <a:cubicBezTo>
                    <a:pt x="1602160" y="152314"/>
                    <a:pt x="1407283" y="204787"/>
                    <a:pt x="1200150" y="204787"/>
                  </a:cubicBezTo>
                  <a:lnTo>
                    <a:pt x="0" y="204787"/>
                  </a:lnTo>
                  <a:lnTo>
                    <a:pt x="0" y="995363"/>
                  </a:lnTo>
                  <a:cubicBezTo>
                    <a:pt x="0" y="1658188"/>
                    <a:pt x="537325" y="2195513"/>
                    <a:pt x="1200150" y="2195513"/>
                  </a:cubicBezTo>
                  <a:close/>
                </a:path>
              </a:pathLst>
            </a:custGeom>
            <a:solidFill>
              <a:srgbClr val="666563"/>
            </a:solidFill>
            <a:ln w="76200" cap="flat" cmpd="sng" algn="ctr">
              <a:solidFill>
                <a:sysClr val="window" lastClr="FFFFFF"/>
              </a:solid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29" name="任意多边形: 形状 28">
              <a:extLst>
                <a:ext uri="{FF2B5EF4-FFF2-40B4-BE49-F238E27FC236}">
                  <a16:creationId xmlns:a16="http://schemas.microsoft.com/office/drawing/2014/main" id="{243932A1-B9BA-4486-8F92-7EE65B97871B}"/>
                </a:ext>
              </a:extLst>
            </p:cNvPr>
            <p:cNvSpPr/>
            <p:nvPr/>
          </p:nvSpPr>
          <p:spPr>
            <a:xfrm>
              <a:off x="3933825" y="1270000"/>
              <a:ext cx="2166938" cy="2400300"/>
            </a:xfrm>
            <a:custGeom>
              <a:avLst/>
              <a:gdLst>
                <a:gd name="connsiteX0" fmla="*/ 0 w 2166938"/>
                <a:gd name="connsiteY0" fmla="*/ 0 h 2400300"/>
                <a:gd name="connsiteX1" fmla="*/ 1200150 w 2166938"/>
                <a:gd name="connsiteY1" fmla="*/ 0 h 2400300"/>
                <a:gd name="connsiteX2" fmla="*/ 2126244 w 2166938"/>
                <a:gd name="connsiteY2" fmla="*/ 436743 h 2400300"/>
                <a:gd name="connsiteX3" fmla="*/ 2166938 w 2166938"/>
                <a:gd name="connsiteY3" fmla="*/ 491162 h 2400300"/>
                <a:gd name="connsiteX4" fmla="*/ 2138542 w 2166938"/>
                <a:gd name="connsiteY4" fmla="*/ 529135 h 2400300"/>
                <a:gd name="connsiteX5" fmla="*/ 1933575 w 2166938"/>
                <a:gd name="connsiteY5" fmla="*/ 1200150 h 2400300"/>
                <a:gd name="connsiteX6" fmla="*/ 1933575 w 2166938"/>
                <a:gd name="connsiteY6" fmla="*/ 2400300 h 2400300"/>
                <a:gd name="connsiteX7" fmla="*/ 1200150 w 2166938"/>
                <a:gd name="connsiteY7" fmla="*/ 2400300 h 2400300"/>
                <a:gd name="connsiteX8" fmla="*/ 0 w 2166938"/>
                <a:gd name="connsiteY8" fmla="*/ 1200150 h 2400300"/>
                <a:gd name="connsiteX9" fmla="*/ 0 w 2166938"/>
                <a:gd name="connsiteY9"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938" h="2400300">
                  <a:moveTo>
                    <a:pt x="0" y="0"/>
                  </a:moveTo>
                  <a:lnTo>
                    <a:pt x="1200150" y="0"/>
                  </a:lnTo>
                  <a:cubicBezTo>
                    <a:pt x="1572989" y="0"/>
                    <a:pt x="1906119" y="170013"/>
                    <a:pt x="2126244" y="436743"/>
                  </a:cubicBezTo>
                  <a:lnTo>
                    <a:pt x="2166938" y="491162"/>
                  </a:lnTo>
                  <a:lnTo>
                    <a:pt x="2138542" y="529135"/>
                  </a:lnTo>
                  <a:cubicBezTo>
                    <a:pt x="2009137" y="720680"/>
                    <a:pt x="1933575" y="951591"/>
                    <a:pt x="1933575" y="1200150"/>
                  </a:cubicBezTo>
                  <a:lnTo>
                    <a:pt x="1933575" y="2400300"/>
                  </a:lnTo>
                  <a:lnTo>
                    <a:pt x="1200150" y="2400300"/>
                  </a:lnTo>
                  <a:cubicBezTo>
                    <a:pt x="537325" y="2400300"/>
                    <a:pt x="0" y="1862975"/>
                    <a:pt x="0" y="1200150"/>
                  </a:cubicBezTo>
                  <a:lnTo>
                    <a:pt x="0" y="0"/>
                  </a:lnTo>
                  <a:close/>
                </a:path>
              </a:pathLst>
            </a:custGeom>
            <a:solidFill>
              <a:srgbClr val="7AA4B0"/>
            </a:solidFill>
            <a:ln w="76200" cap="flat" cmpd="sng" algn="ctr">
              <a:solidFill>
                <a:sysClr val="window" lastClr="FFFFFF"/>
              </a:solid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sp>
          <p:nvSpPr>
            <p:cNvPr id="30" name="任意多边形: 形状 29">
              <a:extLst>
                <a:ext uri="{FF2B5EF4-FFF2-40B4-BE49-F238E27FC236}">
                  <a16:creationId xmlns:a16="http://schemas.microsoft.com/office/drawing/2014/main" id="{9B69A972-8858-4050-88EC-D0E124E180FF}"/>
                </a:ext>
              </a:extLst>
            </p:cNvPr>
            <p:cNvSpPr/>
            <p:nvPr/>
          </p:nvSpPr>
          <p:spPr>
            <a:xfrm flipV="1">
              <a:off x="6100764" y="3260725"/>
              <a:ext cx="2166937" cy="2400300"/>
            </a:xfrm>
            <a:custGeom>
              <a:avLst/>
              <a:gdLst>
                <a:gd name="connsiteX0" fmla="*/ 233362 w 2166937"/>
                <a:gd name="connsiteY0" fmla="*/ 2400300 h 2400300"/>
                <a:gd name="connsiteX1" fmla="*/ 966787 w 2166937"/>
                <a:gd name="connsiteY1" fmla="*/ 2400300 h 2400300"/>
                <a:gd name="connsiteX2" fmla="*/ 2166937 w 2166937"/>
                <a:gd name="connsiteY2" fmla="*/ 1200150 h 2400300"/>
                <a:gd name="connsiteX3" fmla="*/ 2166937 w 2166937"/>
                <a:gd name="connsiteY3" fmla="*/ 0 h 2400300"/>
                <a:gd name="connsiteX4" fmla="*/ 966787 w 2166937"/>
                <a:gd name="connsiteY4" fmla="*/ 0 h 2400300"/>
                <a:gd name="connsiteX5" fmla="*/ 40693 w 2166937"/>
                <a:gd name="connsiteY5" fmla="*/ 436743 h 2400300"/>
                <a:gd name="connsiteX6" fmla="*/ 0 w 2166937"/>
                <a:gd name="connsiteY6" fmla="*/ 491162 h 2400300"/>
                <a:gd name="connsiteX7" fmla="*/ 28395 w 2166937"/>
                <a:gd name="connsiteY7" fmla="*/ 529135 h 2400300"/>
                <a:gd name="connsiteX8" fmla="*/ 233362 w 2166937"/>
                <a:gd name="connsiteY8" fmla="*/ 1200150 h 2400300"/>
                <a:gd name="connsiteX9" fmla="*/ 233362 w 2166937"/>
                <a:gd name="connsiteY9" fmla="*/ 1600994 h 2400300"/>
                <a:gd name="connsiteX10" fmla="*/ 233362 w 2166937"/>
                <a:gd name="connsiteY10" fmla="*/ 1990725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166937" h="2400300">
                  <a:moveTo>
                    <a:pt x="233362" y="2400300"/>
                  </a:moveTo>
                  <a:lnTo>
                    <a:pt x="966787" y="2400300"/>
                  </a:lnTo>
                  <a:cubicBezTo>
                    <a:pt x="1629612" y="2400300"/>
                    <a:pt x="2166937" y="1862975"/>
                    <a:pt x="2166937" y="1200150"/>
                  </a:cubicBezTo>
                  <a:lnTo>
                    <a:pt x="2166937" y="0"/>
                  </a:lnTo>
                  <a:lnTo>
                    <a:pt x="966787" y="0"/>
                  </a:lnTo>
                  <a:cubicBezTo>
                    <a:pt x="593948" y="0"/>
                    <a:pt x="260818" y="170013"/>
                    <a:pt x="40693" y="436743"/>
                  </a:cubicBezTo>
                  <a:lnTo>
                    <a:pt x="0" y="491162"/>
                  </a:lnTo>
                  <a:lnTo>
                    <a:pt x="28395" y="529135"/>
                  </a:lnTo>
                  <a:cubicBezTo>
                    <a:pt x="157801" y="720680"/>
                    <a:pt x="233362" y="951591"/>
                    <a:pt x="233362" y="1200150"/>
                  </a:cubicBezTo>
                  <a:lnTo>
                    <a:pt x="233362" y="1600994"/>
                  </a:lnTo>
                  <a:lnTo>
                    <a:pt x="233362" y="1990725"/>
                  </a:lnTo>
                  <a:close/>
                </a:path>
              </a:pathLst>
            </a:custGeom>
            <a:solidFill>
              <a:srgbClr val="7AA4B0"/>
            </a:solidFill>
            <a:ln w="76200" cap="flat" cmpd="sng" algn="ctr">
              <a:solidFill>
                <a:sysClr val="window" lastClr="FFFFFF"/>
              </a:solidFill>
              <a:prstDash val="solid"/>
              <a:miter lim="800000"/>
            </a:ln>
            <a:effectLst/>
          </p:spPr>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思源黑体 CN Regular" panose="020B0500000000000000" pitchFamily="34" charset="-122"/>
                <a:cs typeface="+mn-cs"/>
              </a:endParaRPr>
            </a:p>
          </p:txBody>
        </p:sp>
      </p:grpSp>
      <p:pic>
        <p:nvPicPr>
          <p:cNvPr id="3" name="图片 2">
            <a:extLst>
              <a:ext uri="{FF2B5EF4-FFF2-40B4-BE49-F238E27FC236}">
                <a16:creationId xmlns:a16="http://schemas.microsoft.com/office/drawing/2014/main" id="{B42C1337-B699-4FB6-B27E-87CBEB93F96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3975" y="2038012"/>
            <a:ext cx="1412589" cy="1275744"/>
          </a:xfrm>
          <a:prstGeom prst="rect">
            <a:avLst/>
          </a:prstGeom>
        </p:spPr>
      </p:pic>
      <p:pic>
        <p:nvPicPr>
          <p:cNvPr id="2050" name="Picture 2">
            <a:extLst>
              <a:ext uri="{FF2B5EF4-FFF2-40B4-BE49-F238E27FC236}">
                <a16:creationId xmlns:a16="http://schemas.microsoft.com/office/drawing/2014/main" id="{FE1A1A6E-798D-4830-8D66-CB544FE52A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2999" y="2054527"/>
            <a:ext cx="1269072" cy="144768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B729923C-579A-4C84-B0FA-FB39B66642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5599" y="4368183"/>
            <a:ext cx="1356722" cy="13435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1CD2B073-16DE-4F28-A3D0-DA0088F7FC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82999" y="4505325"/>
            <a:ext cx="1343387" cy="120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57246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 calcmode="lin" valueType="num">
                                      <p:cBhvr>
                                        <p:cTn id="9" dur="500" fill="hold"/>
                                        <p:tgtEl>
                                          <p:spTgt spid="26"/>
                                        </p:tgtEl>
                                        <p:attrNameLst>
                                          <p:attrName>style.rotation</p:attrName>
                                        </p:attrNameLst>
                                      </p:cBhvr>
                                      <p:tavLst>
                                        <p:tav tm="0">
                                          <p:val>
                                            <p:fltVal val="90"/>
                                          </p:val>
                                        </p:tav>
                                        <p:tav tm="100000">
                                          <p:val>
                                            <p:fltVal val="0"/>
                                          </p:val>
                                        </p:tav>
                                      </p:tavLst>
                                    </p:anim>
                                    <p:animEffect transition="in" filter="fade">
                                      <p:cBhvr>
                                        <p:cTn id="10" dur="500"/>
                                        <p:tgtEl>
                                          <p:spTgt spid="26"/>
                                        </p:tgtEl>
                                      </p:cBhvr>
                                    </p:animEffect>
                                  </p:childTnLst>
                                </p:cTn>
                              </p:par>
                              <p:par>
                                <p:cTn id="11" presetID="12" presetClass="entr" presetSubtype="2"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p:tgtEl>
                                          <p:spTgt spid="10"/>
                                        </p:tgtEl>
                                        <p:attrNameLst>
                                          <p:attrName>ppt_x</p:attrName>
                                        </p:attrNameLst>
                                      </p:cBhvr>
                                      <p:tavLst>
                                        <p:tav tm="0">
                                          <p:val>
                                            <p:strVal val="#ppt_x+#ppt_w*1.125000"/>
                                          </p:val>
                                        </p:tav>
                                        <p:tav tm="100000">
                                          <p:val>
                                            <p:strVal val="#ppt_x"/>
                                          </p:val>
                                        </p:tav>
                                      </p:tavLst>
                                    </p:anim>
                                    <p:animEffect transition="in" filter="wipe(left)">
                                      <p:cBhvr>
                                        <p:cTn id="14" dur="500"/>
                                        <p:tgtEl>
                                          <p:spTgt spid="10"/>
                                        </p:tgtEl>
                                      </p:cBhvr>
                                    </p:animEffect>
                                  </p:childTnLst>
                                </p:cTn>
                              </p:par>
                              <p:par>
                                <p:cTn id="15" presetID="12" presetClass="entr" presetSubtype="8"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p:tgtEl>
                                          <p:spTgt spid="18"/>
                                        </p:tgtEl>
                                        <p:attrNameLst>
                                          <p:attrName>ppt_x</p:attrName>
                                        </p:attrNameLst>
                                      </p:cBhvr>
                                      <p:tavLst>
                                        <p:tav tm="0">
                                          <p:val>
                                            <p:strVal val="#ppt_x-#ppt_w*1.125000"/>
                                          </p:val>
                                        </p:tav>
                                        <p:tav tm="100000">
                                          <p:val>
                                            <p:strVal val="#ppt_x"/>
                                          </p:val>
                                        </p:tav>
                                      </p:tavLst>
                                    </p:anim>
                                    <p:animEffect transition="in" filter="wipe(right)">
                                      <p:cBhvr>
                                        <p:cTn id="18" dur="500"/>
                                        <p:tgtEl>
                                          <p:spTgt spid="18"/>
                                        </p:tgtEl>
                                      </p:cBhvr>
                                    </p:animEffect>
                                  </p:childTnLst>
                                </p:cTn>
                              </p:par>
                              <p:par>
                                <p:cTn id="19" presetID="12" presetClass="entr" presetSubtype="2"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p:tgtEl>
                                          <p:spTgt spid="14"/>
                                        </p:tgtEl>
                                        <p:attrNameLst>
                                          <p:attrName>ppt_x</p:attrName>
                                        </p:attrNameLst>
                                      </p:cBhvr>
                                      <p:tavLst>
                                        <p:tav tm="0">
                                          <p:val>
                                            <p:strVal val="#ppt_x+#ppt_w*1.125000"/>
                                          </p:val>
                                        </p:tav>
                                        <p:tav tm="100000">
                                          <p:val>
                                            <p:strVal val="#ppt_x"/>
                                          </p:val>
                                        </p:tav>
                                      </p:tavLst>
                                    </p:anim>
                                    <p:animEffect transition="in" filter="wipe(left)">
                                      <p:cBhvr>
                                        <p:cTn id="22" dur="500"/>
                                        <p:tgtEl>
                                          <p:spTgt spid="14"/>
                                        </p:tgtEl>
                                      </p:cBhvr>
                                    </p:animEffect>
                                  </p:childTnLst>
                                </p:cTn>
                              </p:par>
                              <p:par>
                                <p:cTn id="23" presetID="12" presetClass="entr" presetSubtype="8"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p:tgtEl>
                                          <p:spTgt spid="22"/>
                                        </p:tgtEl>
                                        <p:attrNameLst>
                                          <p:attrName>ppt_x</p:attrName>
                                        </p:attrNameLst>
                                      </p:cBhvr>
                                      <p:tavLst>
                                        <p:tav tm="0">
                                          <p:val>
                                            <p:strVal val="#ppt_x-#ppt_w*1.125000"/>
                                          </p:val>
                                        </p:tav>
                                        <p:tav tm="100000">
                                          <p:val>
                                            <p:strVal val="#ppt_x"/>
                                          </p:val>
                                        </p:tav>
                                      </p:tavLst>
                                    </p:anim>
                                    <p:animEffect transition="in" filter="wipe(right)">
                                      <p:cBhvr>
                                        <p:cTn id="2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14612" y="228570"/>
            <a:ext cx="596638"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7-2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2495620"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在学研究成果</a:t>
            </a:r>
          </a:p>
        </p:txBody>
      </p:sp>
      <p:sp>
        <p:nvSpPr>
          <p:cNvPr id="2" name="文本框 1">
            <a:extLst>
              <a:ext uri="{FF2B5EF4-FFF2-40B4-BE49-F238E27FC236}">
                <a16:creationId xmlns:a16="http://schemas.microsoft.com/office/drawing/2014/main" id="{FBC788DA-1B13-468B-B46F-DF4726E17FF1}"/>
              </a:ext>
            </a:extLst>
          </p:cNvPr>
          <p:cNvSpPr txBox="1"/>
          <p:nvPr/>
        </p:nvSpPr>
        <p:spPr>
          <a:xfrm>
            <a:off x="890729" y="5962925"/>
            <a:ext cx="5205271" cy="369332"/>
          </a:xfrm>
          <a:prstGeom prst="rect">
            <a:avLst/>
          </a:prstGeom>
          <a:noFill/>
        </p:spPr>
        <p:txBody>
          <a:bodyPr wrap="none" rtlCol="0">
            <a:spAutoFit/>
          </a:bodyPr>
          <a:lstStyle/>
          <a:p>
            <a:r>
              <a:rPr lang="en-US" altLang="zh-CN" dirty="0"/>
              <a:t>2018</a:t>
            </a:r>
            <a:r>
              <a:rPr lang="zh-CN" altLang="en-US" dirty="0"/>
              <a:t>年</a:t>
            </a:r>
            <a:r>
              <a:rPr lang="en-US" altLang="zh-CN" dirty="0"/>
              <a:t>(</a:t>
            </a:r>
            <a:r>
              <a:rPr lang="zh-CN" altLang="en-US" dirty="0"/>
              <a:t>第</a:t>
            </a:r>
            <a:r>
              <a:rPr lang="en-US" altLang="zh-CN" dirty="0"/>
              <a:t>11</a:t>
            </a:r>
            <a:r>
              <a:rPr lang="zh-CN" altLang="en-US" dirty="0"/>
              <a:t>界</a:t>
            </a:r>
            <a:r>
              <a:rPr lang="en-US" altLang="zh-CN" dirty="0"/>
              <a:t>)</a:t>
            </a:r>
            <a:r>
              <a:rPr lang="zh-CN" altLang="en-US" dirty="0"/>
              <a:t>中国大学生计算机设计大赛二等奖</a:t>
            </a:r>
          </a:p>
        </p:txBody>
      </p:sp>
      <p:sp>
        <p:nvSpPr>
          <p:cNvPr id="3" name="文本框 2">
            <a:extLst>
              <a:ext uri="{FF2B5EF4-FFF2-40B4-BE49-F238E27FC236}">
                <a16:creationId xmlns:a16="http://schemas.microsoft.com/office/drawing/2014/main" id="{A2A2D4B7-0F9A-4AEA-9C48-C291A5EC6EC9}"/>
              </a:ext>
            </a:extLst>
          </p:cNvPr>
          <p:cNvSpPr txBox="1"/>
          <p:nvPr/>
        </p:nvSpPr>
        <p:spPr>
          <a:xfrm>
            <a:off x="7583329" y="5960985"/>
            <a:ext cx="2954655" cy="369332"/>
          </a:xfrm>
          <a:prstGeom prst="rect">
            <a:avLst/>
          </a:prstGeom>
          <a:noFill/>
        </p:spPr>
        <p:txBody>
          <a:bodyPr wrap="none" rtlCol="0">
            <a:spAutoFit/>
          </a:bodyPr>
          <a:lstStyle/>
          <a:p>
            <a:r>
              <a:rPr lang="zh-CN" altLang="en-US" dirty="0"/>
              <a:t>计算机软件著作权登记证书</a:t>
            </a:r>
          </a:p>
        </p:txBody>
      </p:sp>
      <p:pic>
        <p:nvPicPr>
          <p:cNvPr id="5" name="图片 4">
            <a:extLst>
              <a:ext uri="{FF2B5EF4-FFF2-40B4-BE49-F238E27FC236}">
                <a16:creationId xmlns:a16="http://schemas.microsoft.com/office/drawing/2014/main" id="{6B3B0099-A87D-4E11-A512-2A244069F0D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rot="5400000">
            <a:off x="1218708" y="659512"/>
            <a:ext cx="4307487" cy="6125969"/>
          </a:xfrm>
          <a:prstGeom prst="rect">
            <a:avLst/>
          </a:prstGeom>
        </p:spPr>
      </p:pic>
      <p:pic>
        <p:nvPicPr>
          <p:cNvPr id="37" name="图片 36">
            <a:extLst>
              <a:ext uri="{FF2B5EF4-FFF2-40B4-BE49-F238E27FC236}">
                <a16:creationId xmlns:a16="http://schemas.microsoft.com/office/drawing/2014/main" id="{C679DA77-1277-4956-BC03-A18C1D639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7528" y="107950"/>
            <a:ext cx="4190916" cy="5753515"/>
          </a:xfrm>
          <a:prstGeom prst="rect">
            <a:avLst/>
          </a:prstGeom>
        </p:spPr>
      </p:pic>
    </p:spTree>
    <p:extLst>
      <p:ext uri="{BB962C8B-B14F-4D97-AF65-F5344CB8AC3E}">
        <p14:creationId xmlns:p14="http://schemas.microsoft.com/office/powerpoint/2010/main" val="236558428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a:extLst>
              <a:ext uri="{FF2B5EF4-FFF2-40B4-BE49-F238E27FC236}">
                <a16:creationId xmlns:a16="http://schemas.microsoft.com/office/drawing/2014/main" id="{BAD7D00A-55D2-48A0-AB46-3FF30201CE90}"/>
              </a:ext>
            </a:extLst>
          </p:cNvPr>
          <p:cNvSpPr/>
          <p:nvPr/>
        </p:nvSpPr>
        <p:spPr>
          <a:xfrm>
            <a:off x="0" y="0"/>
            <a:ext cx="12192000" cy="5420106"/>
          </a:xfrm>
          <a:prstGeom prst="rect">
            <a:avLst/>
          </a:prstGeom>
          <a:solidFill>
            <a:srgbClr val="F3EB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2F23FF57-43CE-4E25-9DDC-D0686188A38A}"/>
              </a:ext>
            </a:extLst>
          </p:cNvPr>
          <p:cNvGrpSpPr/>
          <p:nvPr/>
        </p:nvGrpSpPr>
        <p:grpSpPr>
          <a:xfrm>
            <a:off x="0" y="5134046"/>
            <a:ext cx="12192000" cy="1723954"/>
            <a:chOff x="0" y="4162894"/>
            <a:chExt cx="12192000" cy="2695106"/>
          </a:xfrm>
          <a:solidFill>
            <a:srgbClr val="7AA4B0"/>
          </a:solidFill>
        </p:grpSpPr>
        <p:sp>
          <p:nvSpPr>
            <p:cNvPr id="4" name="矩形 3">
              <a:extLst>
                <a:ext uri="{FF2B5EF4-FFF2-40B4-BE49-F238E27FC236}">
                  <a16:creationId xmlns:a16="http://schemas.microsoft.com/office/drawing/2014/main" id="{344EC16C-ADFE-4C4C-87E9-E208AAEF7005}"/>
                </a:ext>
              </a:extLst>
            </p:cNvPr>
            <p:cNvSpPr/>
            <p:nvPr/>
          </p:nvSpPr>
          <p:spPr>
            <a:xfrm>
              <a:off x="0" y="4610100"/>
              <a:ext cx="12192000" cy="22479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a:extLst>
                <a:ext uri="{FF2B5EF4-FFF2-40B4-BE49-F238E27FC236}">
                  <a16:creationId xmlns:a16="http://schemas.microsoft.com/office/drawing/2014/main" id="{D2D6EE05-5FDF-4A33-8954-C48ABCA80B0C}"/>
                </a:ext>
              </a:extLst>
            </p:cNvPr>
            <p:cNvSpPr/>
            <p:nvPr/>
          </p:nvSpPr>
          <p:spPr>
            <a:xfrm>
              <a:off x="5784056" y="4162894"/>
              <a:ext cx="623888" cy="567297"/>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8" name="矩形 7">
            <a:extLst>
              <a:ext uri="{FF2B5EF4-FFF2-40B4-BE49-F238E27FC236}">
                <a16:creationId xmlns:a16="http://schemas.microsoft.com/office/drawing/2014/main" id="{4DBCDC46-03BE-4C74-B822-CC89C2D23016}"/>
              </a:ext>
            </a:extLst>
          </p:cNvPr>
          <p:cNvSpPr/>
          <p:nvPr/>
        </p:nvSpPr>
        <p:spPr>
          <a:xfrm>
            <a:off x="257175" y="5662863"/>
            <a:ext cx="11677650" cy="1016445"/>
          </a:xfrm>
          <a:prstGeom prst="rect">
            <a:avLst/>
          </a:prstGeom>
          <a:noFill/>
          <a:ln w="381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4C413D6B-017F-460A-9438-0FFED6C20B3A}"/>
              </a:ext>
            </a:extLst>
          </p:cNvPr>
          <p:cNvSpPr txBox="1"/>
          <p:nvPr/>
        </p:nvSpPr>
        <p:spPr>
          <a:xfrm>
            <a:off x="1709379" y="2336119"/>
            <a:ext cx="8773242" cy="1015663"/>
          </a:xfrm>
          <a:prstGeom prst="rect">
            <a:avLst/>
          </a:prstGeom>
          <a:noFill/>
        </p:spPr>
        <p:txBody>
          <a:bodyPr wrap="square" rtlCol="0">
            <a:spAutoFit/>
          </a:bodyPr>
          <a:lstStyle/>
          <a:p>
            <a:pPr lvl="0" algn="ctr"/>
            <a:r>
              <a:rPr lang="zh-CN" altLang="en-US" sz="6000" dirty="0">
                <a:solidFill>
                  <a:srgbClr val="666563"/>
                </a:solidFill>
                <a:latin typeface="思源黑体 CN Medium" panose="020B0600000000000000" pitchFamily="34" charset="-122"/>
                <a:ea typeface="思源黑体 CN Medium" panose="020B0600000000000000" pitchFamily="34" charset="-122"/>
              </a:rPr>
              <a:t>谢谢各位老师批评指导</a:t>
            </a:r>
          </a:p>
        </p:txBody>
      </p:sp>
      <p:grpSp>
        <p:nvGrpSpPr>
          <p:cNvPr id="28" name="组合 27">
            <a:extLst>
              <a:ext uri="{FF2B5EF4-FFF2-40B4-BE49-F238E27FC236}">
                <a16:creationId xmlns:a16="http://schemas.microsoft.com/office/drawing/2014/main" id="{0AD3BED3-CE88-421D-9B89-DF968A51CFC9}"/>
              </a:ext>
            </a:extLst>
          </p:cNvPr>
          <p:cNvGrpSpPr/>
          <p:nvPr/>
        </p:nvGrpSpPr>
        <p:grpSpPr>
          <a:xfrm>
            <a:off x="1583134" y="4497079"/>
            <a:ext cx="9025731" cy="369332"/>
            <a:chOff x="1583134" y="4355484"/>
            <a:chExt cx="9025731" cy="369332"/>
          </a:xfrm>
        </p:grpSpPr>
        <p:cxnSp>
          <p:nvCxnSpPr>
            <p:cNvPr id="24" name="直接连接符 23">
              <a:extLst>
                <a:ext uri="{FF2B5EF4-FFF2-40B4-BE49-F238E27FC236}">
                  <a16:creationId xmlns:a16="http://schemas.microsoft.com/office/drawing/2014/main" id="{75B827E9-F6F6-4ECD-9235-20A2C99AD963}"/>
                </a:ext>
              </a:extLst>
            </p:cNvPr>
            <p:cNvCxnSpPr>
              <a:cxnSpLocks/>
            </p:cNvCxnSpPr>
            <p:nvPr/>
          </p:nvCxnSpPr>
          <p:spPr>
            <a:xfrm>
              <a:off x="1583134" y="4533696"/>
              <a:ext cx="2755900" cy="0"/>
            </a:xfrm>
            <a:prstGeom prst="line">
              <a:avLst/>
            </a:prstGeom>
            <a:ln w="9525">
              <a:solidFill>
                <a:srgbClr val="666563"/>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5B6400FA-DF3D-4641-97C4-AB60F786D30D}"/>
                </a:ext>
              </a:extLst>
            </p:cNvPr>
            <p:cNvCxnSpPr>
              <a:cxnSpLocks/>
            </p:cNvCxnSpPr>
            <p:nvPr/>
          </p:nvCxnSpPr>
          <p:spPr>
            <a:xfrm>
              <a:off x="7852965" y="4533696"/>
              <a:ext cx="2755900" cy="0"/>
            </a:xfrm>
            <a:prstGeom prst="line">
              <a:avLst/>
            </a:prstGeom>
            <a:ln w="9525">
              <a:solidFill>
                <a:srgbClr val="666563"/>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F9711B91-C421-4B80-A486-09DCA7C264F3}"/>
                </a:ext>
              </a:extLst>
            </p:cNvPr>
            <p:cNvSpPr txBox="1"/>
            <p:nvPr/>
          </p:nvSpPr>
          <p:spPr>
            <a:xfrm>
              <a:off x="4580334" y="4355484"/>
              <a:ext cx="3031331" cy="369332"/>
            </a:xfrm>
            <a:prstGeom prst="rect">
              <a:avLst/>
            </a:prstGeom>
            <a:noFill/>
          </p:spPr>
          <p:txBody>
            <a:bodyPr wrap="square" rtlCol="0">
              <a:spAutoFit/>
            </a:bodyPr>
            <a:lstStyle/>
            <a:p>
              <a:pPr algn="ctr"/>
              <a:r>
                <a:rPr lang="en-US" altLang="zh-CN" spc="300" dirty="0">
                  <a:solidFill>
                    <a:srgbClr val="333333"/>
                  </a:solidFill>
                  <a:latin typeface="思源黑体 CN Regular" panose="020B0500000000000000" pitchFamily="34" charset="-122"/>
                  <a:ea typeface="思源黑体 CN Regular" panose="020B0500000000000000" pitchFamily="34" charset="-122"/>
                </a:rPr>
                <a:t>Thanks</a:t>
              </a:r>
            </a:p>
          </p:txBody>
        </p:sp>
      </p:grpSp>
      <p:grpSp>
        <p:nvGrpSpPr>
          <p:cNvPr id="31" name="组合 30">
            <a:extLst>
              <a:ext uri="{FF2B5EF4-FFF2-40B4-BE49-F238E27FC236}">
                <a16:creationId xmlns:a16="http://schemas.microsoft.com/office/drawing/2014/main" id="{528B2784-8376-4CC3-95B1-BCEB97BFA0E0}"/>
              </a:ext>
            </a:extLst>
          </p:cNvPr>
          <p:cNvGrpSpPr/>
          <p:nvPr/>
        </p:nvGrpSpPr>
        <p:grpSpPr>
          <a:xfrm>
            <a:off x="1450258" y="597317"/>
            <a:ext cx="9291484" cy="934065"/>
            <a:chOff x="1450258" y="597317"/>
            <a:chExt cx="9291484" cy="934065"/>
          </a:xfrm>
        </p:grpSpPr>
        <p:sp>
          <p:nvSpPr>
            <p:cNvPr id="21" name="带形: 上凸弯 20">
              <a:extLst>
                <a:ext uri="{FF2B5EF4-FFF2-40B4-BE49-F238E27FC236}">
                  <a16:creationId xmlns:a16="http://schemas.microsoft.com/office/drawing/2014/main" id="{21D98843-B284-4010-B383-E079BA0184C8}"/>
                </a:ext>
              </a:extLst>
            </p:cNvPr>
            <p:cNvSpPr/>
            <p:nvPr/>
          </p:nvSpPr>
          <p:spPr>
            <a:xfrm>
              <a:off x="1450258" y="597317"/>
              <a:ext cx="9291484" cy="934065"/>
            </a:xfrm>
            <a:prstGeom prst="ellipseRibbon2">
              <a:avLst/>
            </a:prstGeom>
            <a:solidFill>
              <a:srgbClr val="66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235F066D-8D97-4EF3-9EF8-AB8A5AEFDF87}"/>
                </a:ext>
              </a:extLst>
            </p:cNvPr>
            <p:cNvSpPr txBox="1"/>
            <p:nvPr/>
          </p:nvSpPr>
          <p:spPr>
            <a:xfrm>
              <a:off x="4067033" y="718126"/>
              <a:ext cx="4080681" cy="461665"/>
            </a:xfrm>
            <a:prstGeom prst="rect">
              <a:avLst/>
            </a:prstGeom>
            <a:noFill/>
          </p:spPr>
          <p:txBody>
            <a:bodyPr wrap="square" rtlCol="0">
              <a:spAutoFit/>
            </a:bodyPr>
            <a:lstStyle/>
            <a:p>
              <a:r>
                <a:rPr lang="zh-CN" altLang="en-US" sz="2400" spc="600" dirty="0">
                  <a:solidFill>
                    <a:schemeClr val="bg1"/>
                  </a:solidFill>
                  <a:latin typeface="思源黑体 CN Regular" panose="020B0500000000000000" pitchFamily="34" charset="-122"/>
                  <a:ea typeface="思源黑体 CN Regular" panose="020B0500000000000000" pitchFamily="34" charset="-122"/>
                </a:rPr>
                <a:t>软件学院软件工程专业</a:t>
              </a:r>
            </a:p>
          </p:txBody>
        </p:sp>
      </p:grpSp>
      <p:sp>
        <p:nvSpPr>
          <p:cNvPr id="30" name="文本框 29">
            <a:extLst>
              <a:ext uri="{FF2B5EF4-FFF2-40B4-BE49-F238E27FC236}">
                <a16:creationId xmlns:a16="http://schemas.microsoft.com/office/drawing/2014/main" id="{522714C9-CB0F-4993-8D14-22E40F7C8628}"/>
              </a:ext>
            </a:extLst>
          </p:cNvPr>
          <p:cNvSpPr txBox="1"/>
          <p:nvPr/>
        </p:nvSpPr>
        <p:spPr>
          <a:xfrm>
            <a:off x="3195638" y="5976521"/>
            <a:ext cx="6083300" cy="461665"/>
          </a:xfrm>
          <a:prstGeom prst="rect">
            <a:avLst/>
          </a:prstGeom>
          <a:noFill/>
        </p:spPr>
        <p:txBody>
          <a:bodyPr wrap="square" rtlCol="0">
            <a:spAutoFit/>
          </a:bodyPr>
          <a:lstStyle/>
          <a:p>
            <a:r>
              <a:rPr lang="zh-CN" altLang="en-US" sz="2400" dirty="0">
                <a:solidFill>
                  <a:schemeClr val="bg1"/>
                </a:solidFill>
                <a:latin typeface="思源黑体 CN Regular" panose="020B0500000000000000" pitchFamily="34" charset="-122"/>
                <a:ea typeface="思源黑体 CN Regular" panose="020B0500000000000000" pitchFamily="34" charset="-122"/>
              </a:rPr>
              <a:t>指导老师：邵中         答辩人：刘靖诗</a:t>
            </a:r>
          </a:p>
        </p:txBody>
      </p:sp>
    </p:spTree>
    <p:extLst>
      <p:ext uri="{BB962C8B-B14F-4D97-AF65-F5344CB8AC3E}">
        <p14:creationId xmlns:p14="http://schemas.microsoft.com/office/powerpoint/2010/main" val="1565726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1000"/>
                                        <p:tgtEl>
                                          <p:spTgt spid="22"/>
                                        </p:tgtEl>
                                      </p:cBhvr>
                                    </p:animEffect>
                                    <p:anim calcmode="lin" valueType="num">
                                      <p:cBhvr>
                                        <p:cTn id="14" dur="1000" fill="hold"/>
                                        <p:tgtEl>
                                          <p:spTgt spid="22"/>
                                        </p:tgtEl>
                                        <p:attrNameLst>
                                          <p:attrName>ppt_x</p:attrName>
                                        </p:attrNameLst>
                                      </p:cBhvr>
                                      <p:tavLst>
                                        <p:tav tm="0">
                                          <p:val>
                                            <p:strVal val="#ppt_x"/>
                                          </p:val>
                                        </p:tav>
                                        <p:tav tm="100000">
                                          <p:val>
                                            <p:strVal val="#ppt_x"/>
                                          </p:val>
                                        </p:tav>
                                      </p:tavLst>
                                    </p:anim>
                                    <p:anim calcmode="lin" valueType="num">
                                      <p:cBhvr>
                                        <p:cTn id="15" dur="1000" fill="hold"/>
                                        <p:tgtEl>
                                          <p:spTgt spid="22"/>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1000"/>
                                        <p:tgtEl>
                                          <p:spTgt spid="28"/>
                                        </p:tgtEl>
                                      </p:cBhvr>
                                    </p:animEffect>
                                    <p:anim calcmode="lin" valueType="num">
                                      <p:cBhvr>
                                        <p:cTn id="19" dur="1000" fill="hold"/>
                                        <p:tgtEl>
                                          <p:spTgt spid="28"/>
                                        </p:tgtEl>
                                        <p:attrNameLst>
                                          <p:attrName>ppt_x</p:attrName>
                                        </p:attrNameLst>
                                      </p:cBhvr>
                                      <p:tavLst>
                                        <p:tav tm="0">
                                          <p:val>
                                            <p:strVal val="#ppt_x"/>
                                          </p:val>
                                        </p:tav>
                                        <p:tav tm="100000">
                                          <p:val>
                                            <p:strVal val="#ppt_x"/>
                                          </p:val>
                                        </p:tav>
                                      </p:tavLst>
                                    </p:anim>
                                    <p:anim calcmode="lin" valueType="num">
                                      <p:cBhvr>
                                        <p:cTn id="20" dur="1000" fill="hold"/>
                                        <p:tgtEl>
                                          <p:spTgt spid="28"/>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1000"/>
                                        <p:tgtEl>
                                          <p:spTgt spid="30"/>
                                        </p:tgtEl>
                                      </p:cBhvr>
                                    </p:animEffect>
                                    <p:anim calcmode="lin" valueType="num">
                                      <p:cBhvr>
                                        <p:cTn id="25" dur="1000" fill="hold"/>
                                        <p:tgtEl>
                                          <p:spTgt spid="30"/>
                                        </p:tgtEl>
                                        <p:attrNameLst>
                                          <p:attrName>ppt_x</p:attrName>
                                        </p:attrNameLst>
                                      </p:cBhvr>
                                      <p:tavLst>
                                        <p:tav tm="0">
                                          <p:val>
                                            <p:strVal val="#ppt_x"/>
                                          </p:val>
                                        </p:tav>
                                        <p:tav tm="100000">
                                          <p:val>
                                            <p:strVal val="#ppt_x"/>
                                          </p:val>
                                        </p:tav>
                                      </p:tavLst>
                                    </p:anim>
                                    <p:anim calcmode="lin" valueType="num">
                                      <p:cBhvr>
                                        <p:cTn id="26"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3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第二部分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应用现状</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364724420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86030"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02</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应用现状</a:t>
            </a:r>
          </a:p>
        </p:txBody>
      </p:sp>
      <p:grpSp>
        <p:nvGrpSpPr>
          <p:cNvPr id="10" name="组合 9">
            <a:extLst>
              <a:ext uri="{FF2B5EF4-FFF2-40B4-BE49-F238E27FC236}">
                <a16:creationId xmlns:a16="http://schemas.microsoft.com/office/drawing/2014/main" id="{0CA15717-BA78-4134-84B1-53F4C3B89163}"/>
              </a:ext>
            </a:extLst>
          </p:cNvPr>
          <p:cNvGrpSpPr/>
          <p:nvPr/>
        </p:nvGrpSpPr>
        <p:grpSpPr>
          <a:xfrm>
            <a:off x="1040722" y="1820182"/>
            <a:ext cx="1143000" cy="1143000"/>
            <a:chOff x="1319052" y="1848757"/>
            <a:chExt cx="1143000" cy="1143000"/>
          </a:xfrm>
        </p:grpSpPr>
        <p:sp>
          <p:nvSpPr>
            <p:cNvPr id="11" name="矩形: 圆角 10">
              <a:extLst>
                <a:ext uri="{FF2B5EF4-FFF2-40B4-BE49-F238E27FC236}">
                  <a16:creationId xmlns:a16="http://schemas.microsoft.com/office/drawing/2014/main" id="{7FB4D41E-2155-443B-A1FE-B5DC8B20CE20}"/>
                </a:ext>
              </a:extLst>
            </p:cNvPr>
            <p:cNvSpPr/>
            <p:nvPr/>
          </p:nvSpPr>
          <p:spPr>
            <a:xfrm>
              <a:off x="1319052" y="1848757"/>
              <a:ext cx="1143000" cy="1143000"/>
            </a:xfrm>
            <a:prstGeom prst="roundRect">
              <a:avLst/>
            </a:prstGeom>
            <a:solidFill>
              <a:srgbClr val="7AA4B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2" name="椭圆 21">
              <a:extLst>
                <a:ext uri="{FF2B5EF4-FFF2-40B4-BE49-F238E27FC236}">
                  <a16:creationId xmlns:a16="http://schemas.microsoft.com/office/drawing/2014/main" id="{45232658-BDD6-4BE1-A66B-63EB7B662C5D}"/>
                </a:ext>
              </a:extLst>
            </p:cNvPr>
            <p:cNvSpPr/>
            <p:nvPr/>
          </p:nvSpPr>
          <p:spPr>
            <a:xfrm>
              <a:off x="1658011" y="2180774"/>
              <a:ext cx="465082" cy="478966"/>
            </a:xfrm>
            <a:custGeom>
              <a:avLst/>
              <a:gdLst>
                <a:gd name="connsiteX0" fmla="*/ 140277 w 319088"/>
                <a:gd name="connsiteY0" fmla="*/ 225425 h 328613"/>
                <a:gd name="connsiteX1" fmla="*/ 101311 w 319088"/>
                <a:gd name="connsiteY1" fmla="*/ 229351 h 328613"/>
                <a:gd name="connsiteX2" fmla="*/ 100012 w 319088"/>
                <a:gd name="connsiteY2" fmla="*/ 230660 h 328613"/>
                <a:gd name="connsiteX3" fmla="*/ 100012 w 319088"/>
                <a:gd name="connsiteY3" fmla="*/ 319646 h 328613"/>
                <a:gd name="connsiteX4" fmla="*/ 100012 w 319088"/>
                <a:gd name="connsiteY4" fmla="*/ 322263 h 328613"/>
                <a:gd name="connsiteX5" fmla="*/ 101311 w 319088"/>
                <a:gd name="connsiteY5" fmla="*/ 322263 h 328613"/>
                <a:gd name="connsiteX6" fmla="*/ 102610 w 319088"/>
                <a:gd name="connsiteY6" fmla="*/ 322263 h 328613"/>
                <a:gd name="connsiteX7" fmla="*/ 140277 w 319088"/>
                <a:gd name="connsiteY7" fmla="*/ 311794 h 328613"/>
                <a:gd name="connsiteX8" fmla="*/ 142875 w 319088"/>
                <a:gd name="connsiteY8" fmla="*/ 310485 h 328613"/>
                <a:gd name="connsiteX9" fmla="*/ 142875 w 319088"/>
                <a:gd name="connsiteY9" fmla="*/ 228042 h 328613"/>
                <a:gd name="connsiteX10" fmla="*/ 141576 w 319088"/>
                <a:gd name="connsiteY10" fmla="*/ 226734 h 328613"/>
                <a:gd name="connsiteX11" fmla="*/ 140277 w 319088"/>
                <a:gd name="connsiteY11" fmla="*/ 225425 h 328613"/>
                <a:gd name="connsiteX12" fmla="*/ 49212 w 319088"/>
                <a:gd name="connsiteY12" fmla="*/ 223838 h 328613"/>
                <a:gd name="connsiteX13" fmla="*/ 49212 w 319088"/>
                <a:gd name="connsiteY13" fmla="*/ 226378 h 328613"/>
                <a:gd name="connsiteX14" fmla="*/ 49212 w 319088"/>
                <a:gd name="connsiteY14" fmla="*/ 263208 h 328613"/>
                <a:gd name="connsiteX15" fmla="*/ 50497 w 319088"/>
                <a:gd name="connsiteY15" fmla="*/ 265748 h 328613"/>
                <a:gd name="connsiteX16" fmla="*/ 74915 w 319088"/>
                <a:gd name="connsiteY16" fmla="*/ 274638 h 328613"/>
                <a:gd name="connsiteX17" fmla="*/ 76200 w 319088"/>
                <a:gd name="connsiteY17" fmla="*/ 273368 h 328613"/>
                <a:gd name="connsiteX18" fmla="*/ 76200 w 319088"/>
                <a:gd name="connsiteY18" fmla="*/ 272098 h 328613"/>
                <a:gd name="connsiteX19" fmla="*/ 76200 w 319088"/>
                <a:gd name="connsiteY19" fmla="*/ 230188 h 328613"/>
                <a:gd name="connsiteX20" fmla="*/ 74915 w 319088"/>
                <a:gd name="connsiteY20" fmla="*/ 228918 h 328613"/>
                <a:gd name="connsiteX21" fmla="*/ 50497 w 319088"/>
                <a:gd name="connsiteY21" fmla="*/ 223838 h 328613"/>
                <a:gd name="connsiteX22" fmla="*/ 49212 w 319088"/>
                <a:gd name="connsiteY22" fmla="*/ 223838 h 328613"/>
                <a:gd name="connsiteX23" fmla="*/ 189206 w 319088"/>
                <a:gd name="connsiteY23" fmla="*/ 222250 h 328613"/>
                <a:gd name="connsiteX24" fmla="*/ 156868 w 319088"/>
                <a:gd name="connsiteY24" fmla="*/ 224848 h 328613"/>
                <a:gd name="connsiteX25" fmla="*/ 155575 w 319088"/>
                <a:gd name="connsiteY25" fmla="*/ 226147 h 328613"/>
                <a:gd name="connsiteX26" fmla="*/ 155575 w 319088"/>
                <a:gd name="connsiteY26" fmla="*/ 305377 h 328613"/>
                <a:gd name="connsiteX27" fmla="*/ 156868 w 319088"/>
                <a:gd name="connsiteY27" fmla="*/ 307975 h 328613"/>
                <a:gd name="connsiteX28" fmla="*/ 158162 w 319088"/>
                <a:gd name="connsiteY28" fmla="*/ 307975 h 328613"/>
                <a:gd name="connsiteX29" fmla="*/ 189206 w 319088"/>
                <a:gd name="connsiteY29" fmla="*/ 300182 h 328613"/>
                <a:gd name="connsiteX30" fmla="*/ 190500 w 319088"/>
                <a:gd name="connsiteY30" fmla="*/ 297584 h 328613"/>
                <a:gd name="connsiteX31" fmla="*/ 190500 w 319088"/>
                <a:gd name="connsiteY31" fmla="*/ 223549 h 328613"/>
                <a:gd name="connsiteX32" fmla="*/ 190500 w 319088"/>
                <a:gd name="connsiteY32" fmla="*/ 222250 h 328613"/>
                <a:gd name="connsiteX33" fmla="*/ 189206 w 319088"/>
                <a:gd name="connsiteY33" fmla="*/ 222250 h 328613"/>
                <a:gd name="connsiteX34" fmla="*/ 12700 w 319088"/>
                <a:gd name="connsiteY34" fmla="*/ 217488 h 328613"/>
                <a:gd name="connsiteX35" fmla="*/ 12700 w 319088"/>
                <a:gd name="connsiteY35" fmla="*/ 218778 h 328613"/>
                <a:gd name="connsiteX36" fmla="*/ 12700 w 319088"/>
                <a:gd name="connsiteY36" fmla="*/ 251024 h 328613"/>
                <a:gd name="connsiteX37" fmla="*/ 13970 w 319088"/>
                <a:gd name="connsiteY37" fmla="*/ 252314 h 328613"/>
                <a:gd name="connsiteX38" fmla="*/ 29210 w 319088"/>
                <a:gd name="connsiteY38" fmla="*/ 258763 h 328613"/>
                <a:gd name="connsiteX39" fmla="*/ 30480 w 319088"/>
                <a:gd name="connsiteY39" fmla="*/ 258763 h 328613"/>
                <a:gd name="connsiteX40" fmla="*/ 31750 w 319088"/>
                <a:gd name="connsiteY40" fmla="*/ 258763 h 328613"/>
                <a:gd name="connsiteX41" fmla="*/ 31750 w 319088"/>
                <a:gd name="connsiteY41" fmla="*/ 257473 h 328613"/>
                <a:gd name="connsiteX42" fmla="*/ 31750 w 319088"/>
                <a:gd name="connsiteY42" fmla="*/ 222647 h 328613"/>
                <a:gd name="connsiteX43" fmla="*/ 30480 w 319088"/>
                <a:gd name="connsiteY43" fmla="*/ 220068 h 328613"/>
                <a:gd name="connsiteX44" fmla="*/ 13970 w 319088"/>
                <a:gd name="connsiteY44" fmla="*/ 217488 h 328613"/>
                <a:gd name="connsiteX45" fmla="*/ 12700 w 319088"/>
                <a:gd name="connsiteY45" fmla="*/ 217488 h 328613"/>
                <a:gd name="connsiteX46" fmla="*/ 280105 w 319088"/>
                <a:gd name="connsiteY46" fmla="*/ 214313 h 328613"/>
                <a:gd name="connsiteX47" fmla="*/ 261584 w 319088"/>
                <a:gd name="connsiteY47" fmla="*/ 215595 h 328613"/>
                <a:gd name="connsiteX48" fmla="*/ 260350 w 319088"/>
                <a:gd name="connsiteY48" fmla="*/ 216877 h 328613"/>
                <a:gd name="connsiteX49" fmla="*/ 260350 w 319088"/>
                <a:gd name="connsiteY49" fmla="*/ 278424 h 328613"/>
                <a:gd name="connsiteX50" fmla="*/ 260350 w 319088"/>
                <a:gd name="connsiteY50" fmla="*/ 279706 h 328613"/>
                <a:gd name="connsiteX51" fmla="*/ 261584 w 319088"/>
                <a:gd name="connsiteY51" fmla="*/ 280988 h 328613"/>
                <a:gd name="connsiteX52" fmla="*/ 262819 w 319088"/>
                <a:gd name="connsiteY52" fmla="*/ 280988 h 328613"/>
                <a:gd name="connsiteX53" fmla="*/ 280105 w 319088"/>
                <a:gd name="connsiteY53" fmla="*/ 275859 h 328613"/>
                <a:gd name="connsiteX54" fmla="*/ 282575 w 319088"/>
                <a:gd name="connsiteY54" fmla="*/ 273295 h 328613"/>
                <a:gd name="connsiteX55" fmla="*/ 282575 w 319088"/>
                <a:gd name="connsiteY55" fmla="*/ 215595 h 328613"/>
                <a:gd name="connsiteX56" fmla="*/ 281340 w 319088"/>
                <a:gd name="connsiteY56" fmla="*/ 214313 h 328613"/>
                <a:gd name="connsiteX57" fmla="*/ 280105 w 319088"/>
                <a:gd name="connsiteY57" fmla="*/ 214313 h 328613"/>
                <a:gd name="connsiteX58" fmla="*/ 306983 w 319088"/>
                <a:gd name="connsiteY58" fmla="*/ 211138 h 328613"/>
                <a:gd name="connsiteX59" fmla="*/ 290215 w 319088"/>
                <a:gd name="connsiteY59" fmla="*/ 212428 h 328613"/>
                <a:gd name="connsiteX60" fmla="*/ 288925 w 319088"/>
                <a:gd name="connsiteY60" fmla="*/ 215008 h 328613"/>
                <a:gd name="connsiteX61" fmla="*/ 288925 w 319088"/>
                <a:gd name="connsiteY61" fmla="*/ 271761 h 328613"/>
                <a:gd name="connsiteX62" fmla="*/ 288925 w 319088"/>
                <a:gd name="connsiteY62" fmla="*/ 273051 h 328613"/>
                <a:gd name="connsiteX63" fmla="*/ 290215 w 319088"/>
                <a:gd name="connsiteY63" fmla="*/ 273051 h 328613"/>
                <a:gd name="connsiteX64" fmla="*/ 308273 w 319088"/>
                <a:gd name="connsiteY64" fmla="*/ 269181 h 328613"/>
                <a:gd name="connsiteX65" fmla="*/ 309563 w 319088"/>
                <a:gd name="connsiteY65" fmla="*/ 266602 h 328613"/>
                <a:gd name="connsiteX66" fmla="*/ 308273 w 319088"/>
                <a:gd name="connsiteY66" fmla="*/ 212428 h 328613"/>
                <a:gd name="connsiteX67" fmla="*/ 308273 w 319088"/>
                <a:gd name="connsiteY67" fmla="*/ 211138 h 328613"/>
                <a:gd name="connsiteX68" fmla="*/ 306983 w 319088"/>
                <a:gd name="connsiteY68" fmla="*/ 211138 h 328613"/>
                <a:gd name="connsiteX69" fmla="*/ 290195 w 319088"/>
                <a:gd name="connsiteY69" fmla="*/ 169863 h 328613"/>
                <a:gd name="connsiteX70" fmla="*/ 288925 w 319088"/>
                <a:gd name="connsiteY70" fmla="*/ 171196 h 328613"/>
                <a:gd name="connsiteX71" fmla="*/ 288925 w 319088"/>
                <a:gd name="connsiteY71" fmla="*/ 172530 h 328613"/>
                <a:gd name="connsiteX72" fmla="*/ 288925 w 319088"/>
                <a:gd name="connsiteY72" fmla="*/ 201867 h 328613"/>
                <a:gd name="connsiteX73" fmla="*/ 288925 w 319088"/>
                <a:gd name="connsiteY73" fmla="*/ 203201 h 328613"/>
                <a:gd name="connsiteX74" fmla="*/ 290195 w 319088"/>
                <a:gd name="connsiteY74" fmla="*/ 203201 h 328613"/>
                <a:gd name="connsiteX75" fmla="*/ 306705 w 319088"/>
                <a:gd name="connsiteY75" fmla="*/ 201867 h 328613"/>
                <a:gd name="connsiteX76" fmla="*/ 307975 w 319088"/>
                <a:gd name="connsiteY76" fmla="*/ 200534 h 328613"/>
                <a:gd name="connsiteX77" fmla="*/ 307975 w 319088"/>
                <a:gd name="connsiteY77" fmla="*/ 172530 h 328613"/>
                <a:gd name="connsiteX78" fmla="*/ 306705 w 319088"/>
                <a:gd name="connsiteY78" fmla="*/ 171196 h 328613"/>
                <a:gd name="connsiteX79" fmla="*/ 290195 w 319088"/>
                <a:gd name="connsiteY79" fmla="*/ 169863 h 328613"/>
                <a:gd name="connsiteX80" fmla="*/ 261584 w 319088"/>
                <a:gd name="connsiteY80" fmla="*/ 168275 h 328613"/>
                <a:gd name="connsiteX81" fmla="*/ 260350 w 319088"/>
                <a:gd name="connsiteY81" fmla="*/ 169568 h 328613"/>
                <a:gd name="connsiteX82" fmla="*/ 260350 w 319088"/>
                <a:gd name="connsiteY82" fmla="*/ 170862 h 328613"/>
                <a:gd name="connsiteX83" fmla="*/ 260350 w 319088"/>
                <a:gd name="connsiteY83" fmla="*/ 201906 h 328613"/>
                <a:gd name="connsiteX84" fmla="*/ 260350 w 319088"/>
                <a:gd name="connsiteY84" fmla="*/ 203200 h 328613"/>
                <a:gd name="connsiteX85" fmla="*/ 261584 w 319088"/>
                <a:gd name="connsiteY85" fmla="*/ 203200 h 328613"/>
                <a:gd name="connsiteX86" fmla="*/ 280105 w 319088"/>
                <a:gd name="connsiteY86" fmla="*/ 201906 h 328613"/>
                <a:gd name="connsiteX87" fmla="*/ 282575 w 319088"/>
                <a:gd name="connsiteY87" fmla="*/ 200613 h 328613"/>
                <a:gd name="connsiteX88" fmla="*/ 282575 w 319088"/>
                <a:gd name="connsiteY88" fmla="*/ 170862 h 328613"/>
                <a:gd name="connsiteX89" fmla="*/ 280105 w 319088"/>
                <a:gd name="connsiteY89" fmla="*/ 169568 h 328613"/>
                <a:gd name="connsiteX90" fmla="*/ 261584 w 319088"/>
                <a:gd name="connsiteY90" fmla="*/ 168275 h 328613"/>
                <a:gd name="connsiteX91" fmla="*/ 214024 w 319088"/>
                <a:gd name="connsiteY91" fmla="*/ 168275 h 328613"/>
                <a:gd name="connsiteX92" fmla="*/ 212725 w 319088"/>
                <a:gd name="connsiteY92" fmla="*/ 169567 h 328613"/>
                <a:gd name="connsiteX93" fmla="*/ 212725 w 319088"/>
                <a:gd name="connsiteY93" fmla="*/ 222546 h 328613"/>
                <a:gd name="connsiteX94" fmla="*/ 214024 w 319088"/>
                <a:gd name="connsiteY94" fmla="*/ 223838 h 328613"/>
                <a:gd name="connsiteX95" fmla="*/ 215322 w 319088"/>
                <a:gd name="connsiteY95" fmla="*/ 223838 h 328613"/>
                <a:gd name="connsiteX96" fmla="*/ 240001 w 319088"/>
                <a:gd name="connsiteY96" fmla="*/ 221254 h 328613"/>
                <a:gd name="connsiteX97" fmla="*/ 241300 w 319088"/>
                <a:gd name="connsiteY97" fmla="*/ 219962 h 328613"/>
                <a:gd name="connsiteX98" fmla="*/ 241300 w 319088"/>
                <a:gd name="connsiteY98" fmla="*/ 170859 h 328613"/>
                <a:gd name="connsiteX99" fmla="*/ 240001 w 319088"/>
                <a:gd name="connsiteY99" fmla="*/ 169567 h 328613"/>
                <a:gd name="connsiteX100" fmla="*/ 215322 w 319088"/>
                <a:gd name="connsiteY100" fmla="*/ 168275 h 328613"/>
                <a:gd name="connsiteX101" fmla="*/ 214024 w 319088"/>
                <a:gd name="connsiteY101" fmla="*/ 168275 h 328613"/>
                <a:gd name="connsiteX102" fmla="*/ 30480 w 319088"/>
                <a:gd name="connsiteY102" fmla="*/ 168275 h 328613"/>
                <a:gd name="connsiteX103" fmla="*/ 13970 w 319088"/>
                <a:gd name="connsiteY103" fmla="*/ 169545 h 328613"/>
                <a:gd name="connsiteX104" fmla="*/ 12700 w 319088"/>
                <a:gd name="connsiteY104" fmla="*/ 170815 h 328613"/>
                <a:gd name="connsiteX105" fmla="*/ 12700 w 319088"/>
                <a:gd name="connsiteY105" fmla="*/ 202565 h 328613"/>
                <a:gd name="connsiteX106" fmla="*/ 13970 w 319088"/>
                <a:gd name="connsiteY106" fmla="*/ 203835 h 328613"/>
                <a:gd name="connsiteX107" fmla="*/ 30480 w 319088"/>
                <a:gd name="connsiteY107" fmla="*/ 206375 h 328613"/>
                <a:gd name="connsiteX108" fmla="*/ 31750 w 319088"/>
                <a:gd name="connsiteY108" fmla="*/ 205105 h 328613"/>
                <a:gd name="connsiteX109" fmla="*/ 31750 w 319088"/>
                <a:gd name="connsiteY109" fmla="*/ 203835 h 328613"/>
                <a:gd name="connsiteX110" fmla="*/ 31750 w 319088"/>
                <a:gd name="connsiteY110" fmla="*/ 169545 h 328613"/>
                <a:gd name="connsiteX111" fmla="*/ 31750 w 319088"/>
                <a:gd name="connsiteY111" fmla="*/ 168275 h 328613"/>
                <a:gd name="connsiteX112" fmla="*/ 30480 w 319088"/>
                <a:gd name="connsiteY112" fmla="*/ 168275 h 328613"/>
                <a:gd name="connsiteX113" fmla="*/ 158162 w 319088"/>
                <a:gd name="connsiteY113" fmla="*/ 165100 h 328613"/>
                <a:gd name="connsiteX114" fmla="*/ 156868 w 319088"/>
                <a:gd name="connsiteY114" fmla="*/ 166407 h 328613"/>
                <a:gd name="connsiteX115" fmla="*/ 155575 w 319088"/>
                <a:gd name="connsiteY115" fmla="*/ 167715 h 328613"/>
                <a:gd name="connsiteX116" fmla="*/ 155575 w 319088"/>
                <a:gd name="connsiteY116" fmla="*/ 206935 h 328613"/>
                <a:gd name="connsiteX117" fmla="*/ 156868 w 319088"/>
                <a:gd name="connsiteY117" fmla="*/ 208243 h 328613"/>
                <a:gd name="connsiteX118" fmla="*/ 158162 w 319088"/>
                <a:gd name="connsiteY118" fmla="*/ 209550 h 328613"/>
                <a:gd name="connsiteX119" fmla="*/ 189206 w 319088"/>
                <a:gd name="connsiteY119" fmla="*/ 208243 h 328613"/>
                <a:gd name="connsiteX120" fmla="*/ 190500 w 319088"/>
                <a:gd name="connsiteY120" fmla="*/ 205628 h 328613"/>
                <a:gd name="connsiteX121" fmla="*/ 190500 w 319088"/>
                <a:gd name="connsiteY121" fmla="*/ 169022 h 328613"/>
                <a:gd name="connsiteX122" fmla="*/ 189206 w 319088"/>
                <a:gd name="connsiteY122" fmla="*/ 166407 h 328613"/>
                <a:gd name="connsiteX123" fmla="*/ 158162 w 319088"/>
                <a:gd name="connsiteY123" fmla="*/ 165100 h 328613"/>
                <a:gd name="connsiteX124" fmla="*/ 100012 w 319088"/>
                <a:gd name="connsiteY124" fmla="*/ 163513 h 328613"/>
                <a:gd name="connsiteX125" fmla="*/ 100012 w 319088"/>
                <a:gd name="connsiteY125" fmla="*/ 164800 h 328613"/>
                <a:gd name="connsiteX126" fmla="*/ 100012 w 319088"/>
                <a:gd name="connsiteY126" fmla="*/ 208564 h 328613"/>
                <a:gd name="connsiteX127" fmla="*/ 100012 w 319088"/>
                <a:gd name="connsiteY127" fmla="*/ 209851 h 328613"/>
                <a:gd name="connsiteX128" fmla="*/ 101311 w 319088"/>
                <a:gd name="connsiteY128" fmla="*/ 211138 h 328613"/>
                <a:gd name="connsiteX129" fmla="*/ 140277 w 319088"/>
                <a:gd name="connsiteY129" fmla="*/ 208564 h 328613"/>
                <a:gd name="connsiteX130" fmla="*/ 142875 w 319088"/>
                <a:gd name="connsiteY130" fmla="*/ 207276 h 328613"/>
                <a:gd name="connsiteX131" fmla="*/ 142875 w 319088"/>
                <a:gd name="connsiteY131" fmla="*/ 166087 h 328613"/>
                <a:gd name="connsiteX132" fmla="*/ 140277 w 319088"/>
                <a:gd name="connsiteY132" fmla="*/ 164800 h 328613"/>
                <a:gd name="connsiteX133" fmla="*/ 101311 w 319088"/>
                <a:gd name="connsiteY133" fmla="*/ 163513 h 328613"/>
                <a:gd name="connsiteX134" fmla="*/ 100012 w 319088"/>
                <a:gd name="connsiteY134" fmla="*/ 163513 h 328613"/>
                <a:gd name="connsiteX135" fmla="*/ 74915 w 319088"/>
                <a:gd name="connsiteY135" fmla="*/ 163513 h 328613"/>
                <a:gd name="connsiteX136" fmla="*/ 50497 w 319088"/>
                <a:gd name="connsiteY136" fmla="*/ 166159 h 328613"/>
                <a:gd name="connsiteX137" fmla="*/ 49212 w 319088"/>
                <a:gd name="connsiteY137" fmla="*/ 167482 h 328613"/>
                <a:gd name="connsiteX138" fmla="*/ 49212 w 319088"/>
                <a:gd name="connsiteY138" fmla="*/ 207169 h 328613"/>
                <a:gd name="connsiteX139" fmla="*/ 50497 w 319088"/>
                <a:gd name="connsiteY139" fmla="*/ 208492 h 328613"/>
                <a:gd name="connsiteX140" fmla="*/ 74915 w 319088"/>
                <a:gd name="connsiteY140" fmla="*/ 211138 h 328613"/>
                <a:gd name="connsiteX141" fmla="*/ 76200 w 319088"/>
                <a:gd name="connsiteY141" fmla="*/ 211138 h 328613"/>
                <a:gd name="connsiteX142" fmla="*/ 76200 w 319088"/>
                <a:gd name="connsiteY142" fmla="*/ 209815 h 328613"/>
                <a:gd name="connsiteX143" fmla="*/ 76200 w 319088"/>
                <a:gd name="connsiteY143" fmla="*/ 164836 h 328613"/>
                <a:gd name="connsiteX144" fmla="*/ 76200 w 319088"/>
                <a:gd name="connsiteY144" fmla="*/ 163513 h 328613"/>
                <a:gd name="connsiteX145" fmla="*/ 74915 w 319088"/>
                <a:gd name="connsiteY145" fmla="*/ 163513 h 328613"/>
                <a:gd name="connsiteX146" fmla="*/ 288925 w 319088"/>
                <a:gd name="connsiteY146" fmla="*/ 127000 h 328613"/>
                <a:gd name="connsiteX147" fmla="*/ 288925 w 319088"/>
                <a:gd name="connsiteY147" fmla="*/ 129687 h 328613"/>
                <a:gd name="connsiteX148" fmla="*/ 288925 w 319088"/>
                <a:gd name="connsiteY148" fmla="*/ 159238 h 328613"/>
                <a:gd name="connsiteX149" fmla="*/ 290195 w 319088"/>
                <a:gd name="connsiteY149" fmla="*/ 160582 h 328613"/>
                <a:gd name="connsiteX150" fmla="*/ 306705 w 319088"/>
                <a:gd name="connsiteY150" fmla="*/ 161925 h 328613"/>
                <a:gd name="connsiteX151" fmla="*/ 307975 w 319088"/>
                <a:gd name="connsiteY151" fmla="*/ 161925 h 328613"/>
                <a:gd name="connsiteX152" fmla="*/ 307975 w 319088"/>
                <a:gd name="connsiteY152" fmla="*/ 160582 h 328613"/>
                <a:gd name="connsiteX153" fmla="*/ 307975 w 319088"/>
                <a:gd name="connsiteY153" fmla="*/ 132373 h 328613"/>
                <a:gd name="connsiteX154" fmla="*/ 306705 w 319088"/>
                <a:gd name="connsiteY154" fmla="*/ 129687 h 328613"/>
                <a:gd name="connsiteX155" fmla="*/ 290195 w 319088"/>
                <a:gd name="connsiteY155" fmla="*/ 127000 h 328613"/>
                <a:gd name="connsiteX156" fmla="*/ 288925 w 319088"/>
                <a:gd name="connsiteY156" fmla="*/ 127000 h 328613"/>
                <a:gd name="connsiteX157" fmla="*/ 260350 w 319088"/>
                <a:gd name="connsiteY157" fmla="*/ 123542 h 328613"/>
                <a:gd name="connsiteX158" fmla="*/ 260350 w 319088"/>
                <a:gd name="connsiteY158" fmla="*/ 124846 h 328613"/>
                <a:gd name="connsiteX159" fmla="*/ 260350 w 319088"/>
                <a:gd name="connsiteY159" fmla="*/ 156143 h 328613"/>
                <a:gd name="connsiteX160" fmla="*/ 261584 w 319088"/>
                <a:gd name="connsiteY160" fmla="*/ 157447 h 328613"/>
                <a:gd name="connsiteX161" fmla="*/ 280105 w 319088"/>
                <a:gd name="connsiteY161" fmla="*/ 158751 h 328613"/>
                <a:gd name="connsiteX162" fmla="*/ 281340 w 319088"/>
                <a:gd name="connsiteY162" fmla="*/ 158751 h 328613"/>
                <a:gd name="connsiteX163" fmla="*/ 282575 w 319088"/>
                <a:gd name="connsiteY163" fmla="*/ 157447 h 328613"/>
                <a:gd name="connsiteX164" fmla="*/ 282575 w 319088"/>
                <a:gd name="connsiteY164" fmla="*/ 127454 h 328613"/>
                <a:gd name="connsiteX165" fmla="*/ 280105 w 319088"/>
                <a:gd name="connsiteY165" fmla="*/ 126150 h 328613"/>
                <a:gd name="connsiteX166" fmla="*/ 261584 w 319088"/>
                <a:gd name="connsiteY166" fmla="*/ 123542 h 328613"/>
                <a:gd name="connsiteX167" fmla="*/ 260350 w 319088"/>
                <a:gd name="connsiteY167" fmla="*/ 123542 h 328613"/>
                <a:gd name="connsiteX168" fmla="*/ 29210 w 319088"/>
                <a:gd name="connsiteY168" fmla="*/ 115590 h 328613"/>
                <a:gd name="connsiteX169" fmla="*/ 13970 w 319088"/>
                <a:gd name="connsiteY169" fmla="*/ 120749 h 328613"/>
                <a:gd name="connsiteX170" fmla="*/ 12700 w 319088"/>
                <a:gd name="connsiteY170" fmla="*/ 122039 h 328613"/>
                <a:gd name="connsiteX171" fmla="*/ 12700 w 319088"/>
                <a:gd name="connsiteY171" fmla="*/ 154285 h 328613"/>
                <a:gd name="connsiteX172" fmla="*/ 12700 w 319088"/>
                <a:gd name="connsiteY172" fmla="*/ 155575 h 328613"/>
                <a:gd name="connsiteX173" fmla="*/ 13970 w 319088"/>
                <a:gd name="connsiteY173" fmla="*/ 155575 h 328613"/>
                <a:gd name="connsiteX174" fmla="*/ 30480 w 319088"/>
                <a:gd name="connsiteY174" fmla="*/ 152995 h 328613"/>
                <a:gd name="connsiteX175" fmla="*/ 31750 w 319088"/>
                <a:gd name="connsiteY175" fmla="*/ 151705 h 328613"/>
                <a:gd name="connsiteX176" fmla="*/ 31750 w 319088"/>
                <a:gd name="connsiteY176" fmla="*/ 116880 h 328613"/>
                <a:gd name="connsiteX177" fmla="*/ 31750 w 319088"/>
                <a:gd name="connsiteY177" fmla="*/ 115590 h 328613"/>
                <a:gd name="connsiteX178" fmla="*/ 29210 w 319088"/>
                <a:gd name="connsiteY178" fmla="*/ 115590 h 328613"/>
                <a:gd name="connsiteX179" fmla="*/ 158162 w 319088"/>
                <a:gd name="connsiteY179" fmla="*/ 104775 h 328613"/>
                <a:gd name="connsiteX180" fmla="*/ 156868 w 319088"/>
                <a:gd name="connsiteY180" fmla="*/ 106098 h 328613"/>
                <a:gd name="connsiteX181" fmla="*/ 155575 w 319088"/>
                <a:gd name="connsiteY181" fmla="*/ 107421 h 328613"/>
                <a:gd name="connsiteX182" fmla="*/ 155575 w 319088"/>
                <a:gd name="connsiteY182" fmla="*/ 147108 h 328613"/>
                <a:gd name="connsiteX183" fmla="*/ 156868 w 319088"/>
                <a:gd name="connsiteY183" fmla="*/ 149754 h 328613"/>
                <a:gd name="connsiteX184" fmla="*/ 189206 w 319088"/>
                <a:gd name="connsiteY184" fmla="*/ 152400 h 328613"/>
                <a:gd name="connsiteX185" fmla="*/ 190500 w 319088"/>
                <a:gd name="connsiteY185" fmla="*/ 151077 h 328613"/>
                <a:gd name="connsiteX186" fmla="*/ 190500 w 319088"/>
                <a:gd name="connsiteY186" fmla="*/ 149754 h 328613"/>
                <a:gd name="connsiteX187" fmla="*/ 190500 w 319088"/>
                <a:gd name="connsiteY187" fmla="*/ 112712 h 328613"/>
                <a:gd name="connsiteX188" fmla="*/ 189206 w 319088"/>
                <a:gd name="connsiteY188" fmla="*/ 110067 h 328613"/>
                <a:gd name="connsiteX189" fmla="*/ 158162 w 319088"/>
                <a:gd name="connsiteY189" fmla="*/ 104775 h 328613"/>
                <a:gd name="connsiteX190" fmla="*/ 74915 w 319088"/>
                <a:gd name="connsiteY190" fmla="*/ 99735 h 328613"/>
                <a:gd name="connsiteX191" fmla="*/ 50497 w 319088"/>
                <a:gd name="connsiteY191" fmla="*/ 107593 h 328613"/>
                <a:gd name="connsiteX192" fmla="*/ 49212 w 319088"/>
                <a:gd name="connsiteY192" fmla="*/ 110212 h 328613"/>
                <a:gd name="connsiteX193" fmla="*/ 49212 w 319088"/>
                <a:gd name="connsiteY193" fmla="*/ 148194 h 328613"/>
                <a:gd name="connsiteX194" fmla="*/ 49212 w 319088"/>
                <a:gd name="connsiteY194" fmla="*/ 149503 h 328613"/>
                <a:gd name="connsiteX195" fmla="*/ 50497 w 319088"/>
                <a:gd name="connsiteY195" fmla="*/ 150813 h 328613"/>
                <a:gd name="connsiteX196" fmla="*/ 74915 w 319088"/>
                <a:gd name="connsiteY196" fmla="*/ 145574 h 328613"/>
                <a:gd name="connsiteX197" fmla="*/ 76200 w 319088"/>
                <a:gd name="connsiteY197" fmla="*/ 144264 h 328613"/>
                <a:gd name="connsiteX198" fmla="*/ 76200 w 319088"/>
                <a:gd name="connsiteY198" fmla="*/ 101044 h 328613"/>
                <a:gd name="connsiteX199" fmla="*/ 76200 w 319088"/>
                <a:gd name="connsiteY199" fmla="*/ 99735 h 328613"/>
                <a:gd name="connsiteX200" fmla="*/ 74915 w 319088"/>
                <a:gd name="connsiteY200" fmla="*/ 99735 h 328613"/>
                <a:gd name="connsiteX201" fmla="*/ 215322 w 319088"/>
                <a:gd name="connsiteY201" fmla="*/ 98425 h 328613"/>
                <a:gd name="connsiteX202" fmla="*/ 214024 w 319088"/>
                <a:gd name="connsiteY202" fmla="*/ 99695 h 328613"/>
                <a:gd name="connsiteX203" fmla="*/ 212725 w 319088"/>
                <a:gd name="connsiteY203" fmla="*/ 100965 h 328613"/>
                <a:gd name="connsiteX204" fmla="*/ 212725 w 319088"/>
                <a:gd name="connsiteY204" fmla="*/ 151765 h 328613"/>
                <a:gd name="connsiteX205" fmla="*/ 215322 w 319088"/>
                <a:gd name="connsiteY205" fmla="*/ 153035 h 328613"/>
                <a:gd name="connsiteX206" fmla="*/ 238702 w 319088"/>
                <a:gd name="connsiteY206" fmla="*/ 155575 h 328613"/>
                <a:gd name="connsiteX207" fmla="*/ 240001 w 319088"/>
                <a:gd name="connsiteY207" fmla="*/ 155575 h 328613"/>
                <a:gd name="connsiteX208" fmla="*/ 241300 w 319088"/>
                <a:gd name="connsiteY208" fmla="*/ 155575 h 328613"/>
                <a:gd name="connsiteX209" fmla="*/ 241300 w 319088"/>
                <a:gd name="connsiteY209" fmla="*/ 153035 h 328613"/>
                <a:gd name="connsiteX210" fmla="*/ 241300 w 319088"/>
                <a:gd name="connsiteY210" fmla="*/ 106045 h 328613"/>
                <a:gd name="connsiteX211" fmla="*/ 240001 w 319088"/>
                <a:gd name="connsiteY211" fmla="*/ 103505 h 328613"/>
                <a:gd name="connsiteX212" fmla="*/ 215322 w 319088"/>
                <a:gd name="connsiteY212" fmla="*/ 98425 h 328613"/>
                <a:gd name="connsiteX213" fmla="*/ 101311 w 319088"/>
                <a:gd name="connsiteY213" fmla="*/ 96838 h 328613"/>
                <a:gd name="connsiteX214" fmla="*/ 100012 w 319088"/>
                <a:gd name="connsiteY214" fmla="*/ 98108 h 328613"/>
                <a:gd name="connsiteX215" fmla="*/ 100012 w 319088"/>
                <a:gd name="connsiteY215" fmla="*/ 99378 h 328613"/>
                <a:gd name="connsiteX216" fmla="*/ 100012 w 319088"/>
                <a:gd name="connsiteY216" fmla="*/ 142558 h 328613"/>
                <a:gd name="connsiteX217" fmla="*/ 101311 w 319088"/>
                <a:gd name="connsiteY217" fmla="*/ 143828 h 328613"/>
                <a:gd name="connsiteX218" fmla="*/ 140277 w 319088"/>
                <a:gd name="connsiteY218" fmla="*/ 147638 h 328613"/>
                <a:gd name="connsiteX219" fmla="*/ 141576 w 319088"/>
                <a:gd name="connsiteY219" fmla="*/ 146368 h 328613"/>
                <a:gd name="connsiteX220" fmla="*/ 142875 w 319088"/>
                <a:gd name="connsiteY220" fmla="*/ 145098 h 328613"/>
                <a:gd name="connsiteX221" fmla="*/ 142875 w 319088"/>
                <a:gd name="connsiteY221" fmla="*/ 105728 h 328613"/>
                <a:gd name="connsiteX222" fmla="*/ 140277 w 319088"/>
                <a:gd name="connsiteY222" fmla="*/ 103188 h 328613"/>
                <a:gd name="connsiteX223" fmla="*/ 101311 w 319088"/>
                <a:gd name="connsiteY223" fmla="*/ 96838 h 328613"/>
                <a:gd name="connsiteX224" fmla="*/ 288925 w 319088"/>
                <a:gd name="connsiteY224" fmla="*/ 84138 h 328613"/>
                <a:gd name="connsiteX225" fmla="*/ 288925 w 319088"/>
                <a:gd name="connsiteY225" fmla="*/ 85442 h 328613"/>
                <a:gd name="connsiteX226" fmla="*/ 288925 w 319088"/>
                <a:gd name="connsiteY226" fmla="*/ 115435 h 328613"/>
                <a:gd name="connsiteX227" fmla="*/ 290195 w 319088"/>
                <a:gd name="connsiteY227" fmla="*/ 116739 h 328613"/>
                <a:gd name="connsiteX228" fmla="*/ 305435 w 319088"/>
                <a:gd name="connsiteY228" fmla="*/ 120651 h 328613"/>
                <a:gd name="connsiteX229" fmla="*/ 306705 w 319088"/>
                <a:gd name="connsiteY229" fmla="*/ 120651 h 328613"/>
                <a:gd name="connsiteX230" fmla="*/ 307975 w 319088"/>
                <a:gd name="connsiteY230" fmla="*/ 119347 h 328613"/>
                <a:gd name="connsiteX231" fmla="*/ 307975 w 319088"/>
                <a:gd name="connsiteY231" fmla="*/ 118043 h 328613"/>
                <a:gd name="connsiteX232" fmla="*/ 307975 w 319088"/>
                <a:gd name="connsiteY232" fmla="*/ 90658 h 328613"/>
                <a:gd name="connsiteX233" fmla="*/ 306705 w 319088"/>
                <a:gd name="connsiteY233" fmla="*/ 89354 h 328613"/>
                <a:gd name="connsiteX234" fmla="*/ 290195 w 319088"/>
                <a:gd name="connsiteY234" fmla="*/ 84138 h 328613"/>
                <a:gd name="connsiteX235" fmla="*/ 288925 w 319088"/>
                <a:gd name="connsiteY235" fmla="*/ 84138 h 328613"/>
                <a:gd name="connsiteX236" fmla="*/ 260350 w 319088"/>
                <a:gd name="connsiteY236" fmla="*/ 77788 h 328613"/>
                <a:gd name="connsiteX237" fmla="*/ 260350 w 319088"/>
                <a:gd name="connsiteY237" fmla="*/ 79058 h 328613"/>
                <a:gd name="connsiteX238" fmla="*/ 260350 w 319088"/>
                <a:gd name="connsiteY238" fmla="*/ 109538 h 328613"/>
                <a:gd name="connsiteX239" fmla="*/ 261584 w 319088"/>
                <a:gd name="connsiteY239" fmla="*/ 110808 h 328613"/>
                <a:gd name="connsiteX240" fmla="*/ 280105 w 319088"/>
                <a:gd name="connsiteY240" fmla="*/ 115888 h 328613"/>
                <a:gd name="connsiteX241" fmla="*/ 281340 w 319088"/>
                <a:gd name="connsiteY241" fmla="*/ 114618 h 328613"/>
                <a:gd name="connsiteX242" fmla="*/ 282575 w 319088"/>
                <a:gd name="connsiteY242" fmla="*/ 113348 h 328613"/>
                <a:gd name="connsiteX243" fmla="*/ 282575 w 319088"/>
                <a:gd name="connsiteY243" fmla="*/ 85408 h 328613"/>
                <a:gd name="connsiteX244" fmla="*/ 281340 w 319088"/>
                <a:gd name="connsiteY244" fmla="*/ 82868 h 328613"/>
                <a:gd name="connsiteX245" fmla="*/ 262819 w 319088"/>
                <a:gd name="connsiteY245" fmla="*/ 77788 h 328613"/>
                <a:gd name="connsiteX246" fmla="*/ 260350 w 319088"/>
                <a:gd name="connsiteY246" fmla="*/ 77788 h 328613"/>
                <a:gd name="connsiteX247" fmla="*/ 29210 w 319088"/>
                <a:gd name="connsiteY247" fmla="*/ 63500 h 328613"/>
                <a:gd name="connsiteX248" fmla="*/ 12700 w 319088"/>
                <a:gd name="connsiteY248" fmla="*/ 73731 h 328613"/>
                <a:gd name="connsiteX249" fmla="*/ 12700 w 319088"/>
                <a:gd name="connsiteY249" fmla="*/ 75009 h 328613"/>
                <a:gd name="connsiteX250" fmla="*/ 12700 w 319088"/>
                <a:gd name="connsiteY250" fmla="*/ 106980 h 328613"/>
                <a:gd name="connsiteX251" fmla="*/ 12700 w 319088"/>
                <a:gd name="connsiteY251" fmla="*/ 108259 h 328613"/>
                <a:gd name="connsiteX252" fmla="*/ 13970 w 319088"/>
                <a:gd name="connsiteY252" fmla="*/ 109538 h 328613"/>
                <a:gd name="connsiteX253" fmla="*/ 15240 w 319088"/>
                <a:gd name="connsiteY253" fmla="*/ 108259 h 328613"/>
                <a:gd name="connsiteX254" fmla="*/ 31750 w 319088"/>
                <a:gd name="connsiteY254" fmla="*/ 101865 h 328613"/>
                <a:gd name="connsiteX255" fmla="*/ 31750 w 319088"/>
                <a:gd name="connsiteY255" fmla="*/ 99307 h 328613"/>
                <a:gd name="connsiteX256" fmla="*/ 31750 w 319088"/>
                <a:gd name="connsiteY256" fmla="*/ 66058 h 328613"/>
                <a:gd name="connsiteX257" fmla="*/ 31750 w 319088"/>
                <a:gd name="connsiteY257" fmla="*/ 63500 h 328613"/>
                <a:gd name="connsiteX258" fmla="*/ 29210 w 319088"/>
                <a:gd name="connsiteY258" fmla="*/ 63500 h 328613"/>
                <a:gd name="connsiteX259" fmla="*/ 156868 w 319088"/>
                <a:gd name="connsiteY259" fmla="*/ 47625 h 328613"/>
                <a:gd name="connsiteX260" fmla="*/ 155575 w 319088"/>
                <a:gd name="connsiteY260" fmla="*/ 48920 h 328613"/>
                <a:gd name="connsiteX261" fmla="*/ 155575 w 319088"/>
                <a:gd name="connsiteY261" fmla="*/ 89067 h 328613"/>
                <a:gd name="connsiteX262" fmla="*/ 156868 w 319088"/>
                <a:gd name="connsiteY262" fmla="*/ 90363 h 328613"/>
                <a:gd name="connsiteX263" fmla="*/ 187913 w 319088"/>
                <a:gd name="connsiteY263" fmla="*/ 96838 h 328613"/>
                <a:gd name="connsiteX264" fmla="*/ 189206 w 319088"/>
                <a:gd name="connsiteY264" fmla="*/ 96838 h 328613"/>
                <a:gd name="connsiteX265" fmla="*/ 190500 w 319088"/>
                <a:gd name="connsiteY265" fmla="*/ 96838 h 328613"/>
                <a:gd name="connsiteX266" fmla="*/ 190500 w 319088"/>
                <a:gd name="connsiteY266" fmla="*/ 95543 h 328613"/>
                <a:gd name="connsiteX267" fmla="*/ 190500 w 319088"/>
                <a:gd name="connsiteY267" fmla="*/ 57986 h 328613"/>
                <a:gd name="connsiteX268" fmla="*/ 189206 w 319088"/>
                <a:gd name="connsiteY268" fmla="*/ 56691 h 328613"/>
                <a:gd name="connsiteX269" fmla="*/ 158162 w 319088"/>
                <a:gd name="connsiteY269" fmla="*/ 47625 h 328613"/>
                <a:gd name="connsiteX270" fmla="*/ 156868 w 319088"/>
                <a:gd name="connsiteY270" fmla="*/ 47625 h 328613"/>
                <a:gd name="connsiteX271" fmla="*/ 73629 w 319088"/>
                <a:gd name="connsiteY271" fmla="*/ 34925 h 328613"/>
                <a:gd name="connsiteX272" fmla="*/ 49212 w 319088"/>
                <a:gd name="connsiteY272" fmla="*/ 50511 h 328613"/>
                <a:gd name="connsiteX273" fmla="*/ 49212 w 319088"/>
                <a:gd name="connsiteY273" fmla="*/ 51810 h 328613"/>
                <a:gd name="connsiteX274" fmla="*/ 49212 w 319088"/>
                <a:gd name="connsiteY274" fmla="*/ 90776 h 328613"/>
                <a:gd name="connsiteX275" fmla="*/ 49212 w 319088"/>
                <a:gd name="connsiteY275" fmla="*/ 92075 h 328613"/>
                <a:gd name="connsiteX276" fmla="*/ 50497 w 319088"/>
                <a:gd name="connsiteY276" fmla="*/ 92075 h 328613"/>
                <a:gd name="connsiteX277" fmla="*/ 51782 w 319088"/>
                <a:gd name="connsiteY277" fmla="*/ 92075 h 328613"/>
                <a:gd name="connsiteX278" fmla="*/ 76200 w 319088"/>
                <a:gd name="connsiteY278" fmla="*/ 81684 h 328613"/>
                <a:gd name="connsiteX279" fmla="*/ 76200 w 319088"/>
                <a:gd name="connsiteY279" fmla="*/ 79086 h 328613"/>
                <a:gd name="connsiteX280" fmla="*/ 76200 w 319088"/>
                <a:gd name="connsiteY280" fmla="*/ 36224 h 328613"/>
                <a:gd name="connsiteX281" fmla="*/ 76200 w 319088"/>
                <a:gd name="connsiteY281" fmla="*/ 34925 h 328613"/>
                <a:gd name="connsiteX282" fmla="*/ 73629 w 319088"/>
                <a:gd name="connsiteY282" fmla="*/ 34925 h 328613"/>
                <a:gd name="connsiteX283" fmla="*/ 100012 w 319088"/>
                <a:gd name="connsiteY283" fmla="*/ 30163 h 328613"/>
                <a:gd name="connsiteX284" fmla="*/ 100012 w 319088"/>
                <a:gd name="connsiteY284" fmla="*/ 32747 h 328613"/>
                <a:gd name="connsiteX285" fmla="*/ 100012 w 319088"/>
                <a:gd name="connsiteY285" fmla="*/ 76681 h 328613"/>
                <a:gd name="connsiteX286" fmla="*/ 101311 w 319088"/>
                <a:gd name="connsiteY286" fmla="*/ 77973 h 328613"/>
                <a:gd name="connsiteX287" fmla="*/ 140277 w 319088"/>
                <a:gd name="connsiteY287" fmla="*/ 85726 h 328613"/>
                <a:gd name="connsiteX288" fmla="*/ 141576 w 319088"/>
                <a:gd name="connsiteY288" fmla="*/ 85726 h 328613"/>
                <a:gd name="connsiteX289" fmla="*/ 142875 w 319088"/>
                <a:gd name="connsiteY289" fmla="*/ 84434 h 328613"/>
                <a:gd name="connsiteX290" fmla="*/ 142875 w 319088"/>
                <a:gd name="connsiteY290" fmla="*/ 43085 h 328613"/>
                <a:gd name="connsiteX291" fmla="*/ 141576 w 319088"/>
                <a:gd name="connsiteY291" fmla="*/ 41792 h 328613"/>
                <a:gd name="connsiteX292" fmla="*/ 102610 w 319088"/>
                <a:gd name="connsiteY292" fmla="*/ 30163 h 328613"/>
                <a:gd name="connsiteX293" fmla="*/ 100012 w 319088"/>
                <a:gd name="connsiteY293" fmla="*/ 30163 h 328613"/>
                <a:gd name="connsiteX294" fmla="*/ 87846 w 319088"/>
                <a:gd name="connsiteY294" fmla="*/ 0 h 328613"/>
                <a:gd name="connsiteX295" fmla="*/ 90430 w 319088"/>
                <a:gd name="connsiteY295" fmla="*/ 0 h 328613"/>
                <a:gd name="connsiteX296" fmla="*/ 204113 w 319088"/>
                <a:gd name="connsiteY296" fmla="*/ 37667 h 328613"/>
                <a:gd name="connsiteX297" fmla="*/ 207988 w 319088"/>
                <a:gd name="connsiteY297" fmla="*/ 42863 h 328613"/>
                <a:gd name="connsiteX298" fmla="*/ 207988 w 319088"/>
                <a:gd name="connsiteY298" fmla="*/ 70139 h 328613"/>
                <a:gd name="connsiteX299" fmla="*/ 248036 w 319088"/>
                <a:gd name="connsiteY299" fmla="*/ 54552 h 328613"/>
                <a:gd name="connsiteX300" fmla="*/ 250619 w 319088"/>
                <a:gd name="connsiteY300" fmla="*/ 53253 h 328613"/>
                <a:gd name="connsiteX301" fmla="*/ 251911 w 319088"/>
                <a:gd name="connsiteY301" fmla="*/ 53253 h 328613"/>
                <a:gd name="connsiteX302" fmla="*/ 315213 w 319088"/>
                <a:gd name="connsiteY302" fmla="*/ 74035 h 328613"/>
                <a:gd name="connsiteX303" fmla="*/ 319088 w 319088"/>
                <a:gd name="connsiteY303" fmla="*/ 80530 h 328613"/>
                <a:gd name="connsiteX304" fmla="*/ 319088 w 319088"/>
                <a:gd name="connsiteY304" fmla="*/ 266267 h 328613"/>
                <a:gd name="connsiteX305" fmla="*/ 315213 w 319088"/>
                <a:gd name="connsiteY305" fmla="*/ 271463 h 328613"/>
                <a:gd name="connsiteX306" fmla="*/ 251911 w 319088"/>
                <a:gd name="connsiteY306" fmla="*/ 287049 h 328613"/>
                <a:gd name="connsiteX307" fmla="*/ 204113 w 319088"/>
                <a:gd name="connsiteY307" fmla="*/ 300038 h 328613"/>
                <a:gd name="connsiteX308" fmla="*/ 89138 w 319088"/>
                <a:gd name="connsiteY308" fmla="*/ 328613 h 328613"/>
                <a:gd name="connsiteX309" fmla="*/ 87846 w 319088"/>
                <a:gd name="connsiteY309" fmla="*/ 328613 h 328613"/>
                <a:gd name="connsiteX310" fmla="*/ 85262 w 319088"/>
                <a:gd name="connsiteY310" fmla="*/ 328613 h 328613"/>
                <a:gd name="connsiteX311" fmla="*/ 2583 w 319088"/>
                <a:gd name="connsiteY311" fmla="*/ 281854 h 328613"/>
                <a:gd name="connsiteX312" fmla="*/ 0 w 319088"/>
                <a:gd name="connsiteY312" fmla="*/ 277957 h 328613"/>
                <a:gd name="connsiteX313" fmla="*/ 0 w 319088"/>
                <a:gd name="connsiteY313" fmla="*/ 64943 h 328613"/>
                <a:gd name="connsiteX314" fmla="*/ 1292 w 319088"/>
                <a:gd name="connsiteY314" fmla="*/ 61047 h 328613"/>
                <a:gd name="connsiteX315" fmla="*/ 85262 w 319088"/>
                <a:gd name="connsiteY315" fmla="*/ 1299 h 328613"/>
                <a:gd name="connsiteX316" fmla="*/ 87846 w 319088"/>
                <a:gd name="connsiteY316" fmla="*/ 0 h 328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319088" h="328613">
                  <a:moveTo>
                    <a:pt x="140277" y="225425"/>
                  </a:moveTo>
                  <a:cubicBezTo>
                    <a:pt x="140277" y="225425"/>
                    <a:pt x="140277" y="225425"/>
                    <a:pt x="101311" y="229351"/>
                  </a:cubicBezTo>
                  <a:cubicBezTo>
                    <a:pt x="100012" y="229351"/>
                    <a:pt x="100012" y="229351"/>
                    <a:pt x="100012" y="230660"/>
                  </a:cubicBezTo>
                  <a:cubicBezTo>
                    <a:pt x="100012" y="230660"/>
                    <a:pt x="100012" y="230660"/>
                    <a:pt x="100012" y="319646"/>
                  </a:cubicBezTo>
                  <a:cubicBezTo>
                    <a:pt x="100012" y="320954"/>
                    <a:pt x="100012" y="320954"/>
                    <a:pt x="100012" y="322263"/>
                  </a:cubicBezTo>
                  <a:cubicBezTo>
                    <a:pt x="101311" y="322263"/>
                    <a:pt x="101311" y="322263"/>
                    <a:pt x="101311" y="322263"/>
                  </a:cubicBezTo>
                  <a:cubicBezTo>
                    <a:pt x="101311" y="322263"/>
                    <a:pt x="101311" y="322263"/>
                    <a:pt x="102610" y="322263"/>
                  </a:cubicBezTo>
                  <a:cubicBezTo>
                    <a:pt x="102610" y="322263"/>
                    <a:pt x="102610" y="322263"/>
                    <a:pt x="140277" y="311794"/>
                  </a:cubicBezTo>
                  <a:cubicBezTo>
                    <a:pt x="141576" y="311794"/>
                    <a:pt x="142875" y="311794"/>
                    <a:pt x="142875" y="310485"/>
                  </a:cubicBezTo>
                  <a:lnTo>
                    <a:pt x="142875" y="228042"/>
                  </a:lnTo>
                  <a:cubicBezTo>
                    <a:pt x="142875" y="226734"/>
                    <a:pt x="141576" y="226734"/>
                    <a:pt x="141576" y="226734"/>
                  </a:cubicBezTo>
                  <a:cubicBezTo>
                    <a:pt x="141576" y="225425"/>
                    <a:pt x="140277" y="225425"/>
                    <a:pt x="140277" y="225425"/>
                  </a:cubicBezTo>
                  <a:close/>
                  <a:moveTo>
                    <a:pt x="49212" y="223838"/>
                  </a:moveTo>
                  <a:cubicBezTo>
                    <a:pt x="49212" y="225108"/>
                    <a:pt x="49212" y="225108"/>
                    <a:pt x="49212" y="226378"/>
                  </a:cubicBezTo>
                  <a:cubicBezTo>
                    <a:pt x="49212" y="226378"/>
                    <a:pt x="49212" y="226378"/>
                    <a:pt x="49212" y="263208"/>
                  </a:cubicBezTo>
                  <a:cubicBezTo>
                    <a:pt x="49212" y="264478"/>
                    <a:pt x="49212" y="264478"/>
                    <a:pt x="50497" y="265748"/>
                  </a:cubicBezTo>
                  <a:cubicBezTo>
                    <a:pt x="50497" y="265748"/>
                    <a:pt x="50497" y="265748"/>
                    <a:pt x="74915" y="274638"/>
                  </a:cubicBezTo>
                  <a:cubicBezTo>
                    <a:pt x="74915" y="274638"/>
                    <a:pt x="76200" y="274638"/>
                    <a:pt x="76200" y="273368"/>
                  </a:cubicBezTo>
                  <a:cubicBezTo>
                    <a:pt x="76200" y="273368"/>
                    <a:pt x="76200" y="273368"/>
                    <a:pt x="76200" y="272098"/>
                  </a:cubicBezTo>
                  <a:lnTo>
                    <a:pt x="76200" y="230188"/>
                  </a:lnTo>
                  <a:cubicBezTo>
                    <a:pt x="76200" y="228918"/>
                    <a:pt x="76200" y="228918"/>
                    <a:pt x="74915" y="228918"/>
                  </a:cubicBezTo>
                  <a:cubicBezTo>
                    <a:pt x="74915" y="228918"/>
                    <a:pt x="74915" y="228918"/>
                    <a:pt x="50497" y="223838"/>
                  </a:cubicBezTo>
                  <a:cubicBezTo>
                    <a:pt x="50497" y="223838"/>
                    <a:pt x="50497" y="223838"/>
                    <a:pt x="49212" y="223838"/>
                  </a:cubicBezTo>
                  <a:close/>
                  <a:moveTo>
                    <a:pt x="189206" y="222250"/>
                  </a:moveTo>
                  <a:cubicBezTo>
                    <a:pt x="189206" y="222250"/>
                    <a:pt x="189206" y="222250"/>
                    <a:pt x="156868" y="224848"/>
                  </a:cubicBezTo>
                  <a:cubicBezTo>
                    <a:pt x="156868" y="224848"/>
                    <a:pt x="155575" y="226147"/>
                    <a:pt x="155575" y="226147"/>
                  </a:cubicBezTo>
                  <a:cubicBezTo>
                    <a:pt x="155575" y="226147"/>
                    <a:pt x="155575" y="226147"/>
                    <a:pt x="155575" y="305377"/>
                  </a:cubicBezTo>
                  <a:cubicBezTo>
                    <a:pt x="155575" y="306676"/>
                    <a:pt x="155575" y="306676"/>
                    <a:pt x="156868" y="307975"/>
                  </a:cubicBezTo>
                  <a:cubicBezTo>
                    <a:pt x="156868" y="307975"/>
                    <a:pt x="156868" y="307975"/>
                    <a:pt x="158162" y="307975"/>
                  </a:cubicBezTo>
                  <a:cubicBezTo>
                    <a:pt x="158162" y="307975"/>
                    <a:pt x="158162" y="307975"/>
                    <a:pt x="189206" y="300182"/>
                  </a:cubicBezTo>
                  <a:cubicBezTo>
                    <a:pt x="190500" y="300182"/>
                    <a:pt x="190500" y="298883"/>
                    <a:pt x="190500" y="297584"/>
                  </a:cubicBezTo>
                  <a:lnTo>
                    <a:pt x="190500" y="223549"/>
                  </a:lnTo>
                  <a:cubicBezTo>
                    <a:pt x="190500" y="223549"/>
                    <a:pt x="190500" y="223549"/>
                    <a:pt x="190500" y="222250"/>
                  </a:cubicBezTo>
                  <a:cubicBezTo>
                    <a:pt x="189206" y="222250"/>
                    <a:pt x="189206" y="222250"/>
                    <a:pt x="189206" y="222250"/>
                  </a:cubicBezTo>
                  <a:close/>
                  <a:moveTo>
                    <a:pt x="12700" y="217488"/>
                  </a:moveTo>
                  <a:cubicBezTo>
                    <a:pt x="12700" y="217488"/>
                    <a:pt x="12700" y="218778"/>
                    <a:pt x="12700" y="218778"/>
                  </a:cubicBezTo>
                  <a:cubicBezTo>
                    <a:pt x="12700" y="218778"/>
                    <a:pt x="12700" y="218778"/>
                    <a:pt x="12700" y="251024"/>
                  </a:cubicBezTo>
                  <a:cubicBezTo>
                    <a:pt x="12700" y="252314"/>
                    <a:pt x="12700" y="252314"/>
                    <a:pt x="13970" y="252314"/>
                  </a:cubicBezTo>
                  <a:cubicBezTo>
                    <a:pt x="13970" y="252314"/>
                    <a:pt x="13970" y="252314"/>
                    <a:pt x="29210" y="258763"/>
                  </a:cubicBezTo>
                  <a:cubicBezTo>
                    <a:pt x="30480" y="258763"/>
                    <a:pt x="30480" y="258763"/>
                    <a:pt x="30480" y="258763"/>
                  </a:cubicBezTo>
                  <a:cubicBezTo>
                    <a:pt x="30480" y="258763"/>
                    <a:pt x="31750" y="258763"/>
                    <a:pt x="31750" y="258763"/>
                  </a:cubicBezTo>
                  <a:cubicBezTo>
                    <a:pt x="31750" y="258763"/>
                    <a:pt x="31750" y="257473"/>
                    <a:pt x="31750" y="257473"/>
                  </a:cubicBezTo>
                  <a:lnTo>
                    <a:pt x="31750" y="222647"/>
                  </a:lnTo>
                  <a:cubicBezTo>
                    <a:pt x="31750" y="221358"/>
                    <a:pt x="31750" y="220068"/>
                    <a:pt x="30480" y="220068"/>
                  </a:cubicBezTo>
                  <a:cubicBezTo>
                    <a:pt x="30480" y="220068"/>
                    <a:pt x="30480" y="220068"/>
                    <a:pt x="13970" y="217488"/>
                  </a:cubicBezTo>
                  <a:cubicBezTo>
                    <a:pt x="13970" y="217488"/>
                    <a:pt x="13970" y="217488"/>
                    <a:pt x="12700" y="217488"/>
                  </a:cubicBezTo>
                  <a:close/>
                  <a:moveTo>
                    <a:pt x="280105" y="214313"/>
                  </a:moveTo>
                  <a:cubicBezTo>
                    <a:pt x="280105" y="214313"/>
                    <a:pt x="280105" y="214313"/>
                    <a:pt x="261584" y="215595"/>
                  </a:cubicBezTo>
                  <a:cubicBezTo>
                    <a:pt x="260350" y="215595"/>
                    <a:pt x="260350" y="216877"/>
                    <a:pt x="260350" y="216877"/>
                  </a:cubicBezTo>
                  <a:cubicBezTo>
                    <a:pt x="260350" y="216877"/>
                    <a:pt x="260350" y="216877"/>
                    <a:pt x="260350" y="278424"/>
                  </a:cubicBezTo>
                  <a:cubicBezTo>
                    <a:pt x="260350" y="279706"/>
                    <a:pt x="260350" y="279706"/>
                    <a:pt x="260350" y="279706"/>
                  </a:cubicBezTo>
                  <a:cubicBezTo>
                    <a:pt x="261584" y="279706"/>
                    <a:pt x="261584" y="280988"/>
                    <a:pt x="261584" y="280988"/>
                  </a:cubicBezTo>
                  <a:cubicBezTo>
                    <a:pt x="261584" y="280988"/>
                    <a:pt x="261584" y="280988"/>
                    <a:pt x="262819" y="280988"/>
                  </a:cubicBezTo>
                  <a:cubicBezTo>
                    <a:pt x="262819" y="280988"/>
                    <a:pt x="262819" y="280988"/>
                    <a:pt x="280105" y="275859"/>
                  </a:cubicBezTo>
                  <a:cubicBezTo>
                    <a:pt x="281340" y="275859"/>
                    <a:pt x="282575" y="274577"/>
                    <a:pt x="282575" y="273295"/>
                  </a:cubicBezTo>
                  <a:lnTo>
                    <a:pt x="282575" y="215595"/>
                  </a:lnTo>
                  <a:cubicBezTo>
                    <a:pt x="282575" y="215595"/>
                    <a:pt x="281340" y="214313"/>
                    <a:pt x="281340" y="214313"/>
                  </a:cubicBezTo>
                  <a:cubicBezTo>
                    <a:pt x="281340" y="214313"/>
                    <a:pt x="280105" y="214313"/>
                    <a:pt x="280105" y="214313"/>
                  </a:cubicBezTo>
                  <a:close/>
                  <a:moveTo>
                    <a:pt x="306983" y="211138"/>
                  </a:moveTo>
                  <a:cubicBezTo>
                    <a:pt x="306983" y="211138"/>
                    <a:pt x="306983" y="211138"/>
                    <a:pt x="290215" y="212428"/>
                  </a:cubicBezTo>
                  <a:cubicBezTo>
                    <a:pt x="288925" y="212428"/>
                    <a:pt x="288925" y="213718"/>
                    <a:pt x="288925" y="215008"/>
                  </a:cubicBezTo>
                  <a:cubicBezTo>
                    <a:pt x="288925" y="215008"/>
                    <a:pt x="288925" y="215008"/>
                    <a:pt x="288925" y="271761"/>
                  </a:cubicBezTo>
                  <a:cubicBezTo>
                    <a:pt x="288925" y="271761"/>
                    <a:pt x="288925" y="273051"/>
                    <a:pt x="288925" y="273051"/>
                  </a:cubicBezTo>
                  <a:cubicBezTo>
                    <a:pt x="288925" y="273051"/>
                    <a:pt x="290215" y="273051"/>
                    <a:pt x="290215" y="273051"/>
                  </a:cubicBezTo>
                  <a:cubicBezTo>
                    <a:pt x="290215" y="273051"/>
                    <a:pt x="290215" y="273051"/>
                    <a:pt x="308273" y="269181"/>
                  </a:cubicBezTo>
                  <a:cubicBezTo>
                    <a:pt x="308273" y="269181"/>
                    <a:pt x="309563" y="267892"/>
                    <a:pt x="309563" y="266602"/>
                  </a:cubicBezTo>
                  <a:cubicBezTo>
                    <a:pt x="309563" y="266602"/>
                    <a:pt x="309563" y="266602"/>
                    <a:pt x="308273" y="212428"/>
                  </a:cubicBezTo>
                  <a:cubicBezTo>
                    <a:pt x="308273" y="212428"/>
                    <a:pt x="308273" y="212428"/>
                    <a:pt x="308273" y="211138"/>
                  </a:cubicBezTo>
                  <a:cubicBezTo>
                    <a:pt x="306983" y="211138"/>
                    <a:pt x="306983" y="211138"/>
                    <a:pt x="306983" y="211138"/>
                  </a:cubicBezTo>
                  <a:close/>
                  <a:moveTo>
                    <a:pt x="290195" y="169863"/>
                  </a:moveTo>
                  <a:cubicBezTo>
                    <a:pt x="290195" y="169863"/>
                    <a:pt x="288925" y="169863"/>
                    <a:pt x="288925" y="171196"/>
                  </a:cubicBezTo>
                  <a:cubicBezTo>
                    <a:pt x="288925" y="171196"/>
                    <a:pt x="288925" y="171196"/>
                    <a:pt x="288925" y="172530"/>
                  </a:cubicBezTo>
                  <a:lnTo>
                    <a:pt x="288925" y="201867"/>
                  </a:lnTo>
                  <a:cubicBezTo>
                    <a:pt x="288925" y="201867"/>
                    <a:pt x="288925" y="201867"/>
                    <a:pt x="288925" y="203201"/>
                  </a:cubicBezTo>
                  <a:cubicBezTo>
                    <a:pt x="288925" y="203201"/>
                    <a:pt x="290195" y="203201"/>
                    <a:pt x="290195" y="203201"/>
                  </a:cubicBezTo>
                  <a:cubicBezTo>
                    <a:pt x="290195" y="203201"/>
                    <a:pt x="290195" y="203201"/>
                    <a:pt x="306705" y="201867"/>
                  </a:cubicBezTo>
                  <a:cubicBezTo>
                    <a:pt x="307975" y="201867"/>
                    <a:pt x="307975" y="201867"/>
                    <a:pt x="307975" y="200534"/>
                  </a:cubicBezTo>
                  <a:cubicBezTo>
                    <a:pt x="307975" y="200534"/>
                    <a:pt x="307975" y="200534"/>
                    <a:pt x="307975" y="172530"/>
                  </a:cubicBezTo>
                  <a:cubicBezTo>
                    <a:pt x="307975" y="171196"/>
                    <a:pt x="307975" y="171196"/>
                    <a:pt x="306705" y="171196"/>
                  </a:cubicBezTo>
                  <a:cubicBezTo>
                    <a:pt x="306705" y="171196"/>
                    <a:pt x="306705" y="171196"/>
                    <a:pt x="290195" y="169863"/>
                  </a:cubicBezTo>
                  <a:close/>
                  <a:moveTo>
                    <a:pt x="261584" y="168275"/>
                  </a:moveTo>
                  <a:cubicBezTo>
                    <a:pt x="261584" y="168275"/>
                    <a:pt x="260350" y="168275"/>
                    <a:pt x="260350" y="169568"/>
                  </a:cubicBezTo>
                  <a:cubicBezTo>
                    <a:pt x="260350" y="169568"/>
                    <a:pt x="260350" y="169568"/>
                    <a:pt x="260350" y="170862"/>
                  </a:cubicBezTo>
                  <a:cubicBezTo>
                    <a:pt x="260350" y="170862"/>
                    <a:pt x="260350" y="170862"/>
                    <a:pt x="260350" y="201906"/>
                  </a:cubicBezTo>
                  <a:cubicBezTo>
                    <a:pt x="260350" y="201906"/>
                    <a:pt x="260350" y="201906"/>
                    <a:pt x="260350" y="203200"/>
                  </a:cubicBezTo>
                  <a:cubicBezTo>
                    <a:pt x="260350" y="203200"/>
                    <a:pt x="261584" y="203200"/>
                    <a:pt x="261584" y="203200"/>
                  </a:cubicBezTo>
                  <a:cubicBezTo>
                    <a:pt x="261584" y="203200"/>
                    <a:pt x="261584" y="203200"/>
                    <a:pt x="280105" y="201906"/>
                  </a:cubicBezTo>
                  <a:cubicBezTo>
                    <a:pt x="281340" y="201906"/>
                    <a:pt x="282575" y="201906"/>
                    <a:pt x="282575" y="200613"/>
                  </a:cubicBezTo>
                  <a:lnTo>
                    <a:pt x="282575" y="170862"/>
                  </a:lnTo>
                  <a:cubicBezTo>
                    <a:pt x="282575" y="170862"/>
                    <a:pt x="281340" y="169568"/>
                    <a:pt x="280105" y="169568"/>
                  </a:cubicBezTo>
                  <a:cubicBezTo>
                    <a:pt x="280105" y="169568"/>
                    <a:pt x="280105" y="169568"/>
                    <a:pt x="261584" y="168275"/>
                  </a:cubicBezTo>
                  <a:close/>
                  <a:moveTo>
                    <a:pt x="214024" y="168275"/>
                  </a:moveTo>
                  <a:cubicBezTo>
                    <a:pt x="214024" y="169567"/>
                    <a:pt x="212725" y="169567"/>
                    <a:pt x="212725" y="169567"/>
                  </a:cubicBezTo>
                  <a:cubicBezTo>
                    <a:pt x="212725" y="169567"/>
                    <a:pt x="212725" y="169567"/>
                    <a:pt x="212725" y="222546"/>
                  </a:cubicBezTo>
                  <a:cubicBezTo>
                    <a:pt x="212725" y="222546"/>
                    <a:pt x="214024" y="222546"/>
                    <a:pt x="214024" y="223838"/>
                  </a:cubicBezTo>
                  <a:cubicBezTo>
                    <a:pt x="214024" y="223838"/>
                    <a:pt x="214024" y="223838"/>
                    <a:pt x="215322" y="223838"/>
                  </a:cubicBezTo>
                  <a:cubicBezTo>
                    <a:pt x="215322" y="223838"/>
                    <a:pt x="215322" y="223838"/>
                    <a:pt x="240001" y="221254"/>
                  </a:cubicBezTo>
                  <a:cubicBezTo>
                    <a:pt x="240001" y="221254"/>
                    <a:pt x="241300" y="221254"/>
                    <a:pt x="241300" y="219962"/>
                  </a:cubicBezTo>
                  <a:lnTo>
                    <a:pt x="241300" y="170859"/>
                  </a:lnTo>
                  <a:cubicBezTo>
                    <a:pt x="241300" y="169567"/>
                    <a:pt x="240001" y="169567"/>
                    <a:pt x="240001" y="169567"/>
                  </a:cubicBezTo>
                  <a:cubicBezTo>
                    <a:pt x="240001" y="169567"/>
                    <a:pt x="240001" y="169567"/>
                    <a:pt x="215322" y="168275"/>
                  </a:cubicBezTo>
                  <a:cubicBezTo>
                    <a:pt x="214024" y="168275"/>
                    <a:pt x="214024" y="168275"/>
                    <a:pt x="214024" y="168275"/>
                  </a:cubicBezTo>
                  <a:close/>
                  <a:moveTo>
                    <a:pt x="30480" y="168275"/>
                  </a:moveTo>
                  <a:cubicBezTo>
                    <a:pt x="30480" y="168275"/>
                    <a:pt x="30480" y="168275"/>
                    <a:pt x="13970" y="169545"/>
                  </a:cubicBezTo>
                  <a:cubicBezTo>
                    <a:pt x="12700" y="169545"/>
                    <a:pt x="12700" y="170815"/>
                    <a:pt x="12700" y="170815"/>
                  </a:cubicBezTo>
                  <a:cubicBezTo>
                    <a:pt x="12700" y="170815"/>
                    <a:pt x="12700" y="170815"/>
                    <a:pt x="12700" y="202565"/>
                  </a:cubicBezTo>
                  <a:cubicBezTo>
                    <a:pt x="12700" y="203835"/>
                    <a:pt x="12700" y="203835"/>
                    <a:pt x="13970" y="203835"/>
                  </a:cubicBezTo>
                  <a:cubicBezTo>
                    <a:pt x="13970" y="203835"/>
                    <a:pt x="13970" y="203835"/>
                    <a:pt x="30480" y="206375"/>
                  </a:cubicBezTo>
                  <a:cubicBezTo>
                    <a:pt x="30480" y="206375"/>
                    <a:pt x="31750" y="206375"/>
                    <a:pt x="31750" y="205105"/>
                  </a:cubicBezTo>
                  <a:cubicBezTo>
                    <a:pt x="31750" y="205105"/>
                    <a:pt x="31750" y="205105"/>
                    <a:pt x="31750" y="203835"/>
                  </a:cubicBezTo>
                  <a:lnTo>
                    <a:pt x="31750" y="169545"/>
                  </a:lnTo>
                  <a:cubicBezTo>
                    <a:pt x="31750" y="169545"/>
                    <a:pt x="31750" y="169545"/>
                    <a:pt x="31750" y="168275"/>
                  </a:cubicBezTo>
                  <a:cubicBezTo>
                    <a:pt x="31750" y="168275"/>
                    <a:pt x="30480" y="168275"/>
                    <a:pt x="30480" y="168275"/>
                  </a:cubicBezTo>
                  <a:close/>
                  <a:moveTo>
                    <a:pt x="158162" y="165100"/>
                  </a:moveTo>
                  <a:cubicBezTo>
                    <a:pt x="156868" y="165100"/>
                    <a:pt x="156868" y="165100"/>
                    <a:pt x="156868" y="166407"/>
                  </a:cubicBezTo>
                  <a:cubicBezTo>
                    <a:pt x="155575" y="166407"/>
                    <a:pt x="155575" y="166407"/>
                    <a:pt x="155575" y="167715"/>
                  </a:cubicBezTo>
                  <a:cubicBezTo>
                    <a:pt x="155575" y="167715"/>
                    <a:pt x="155575" y="167715"/>
                    <a:pt x="155575" y="206935"/>
                  </a:cubicBezTo>
                  <a:cubicBezTo>
                    <a:pt x="155575" y="208243"/>
                    <a:pt x="155575" y="208243"/>
                    <a:pt x="156868" y="208243"/>
                  </a:cubicBezTo>
                  <a:cubicBezTo>
                    <a:pt x="156868" y="208243"/>
                    <a:pt x="156868" y="209550"/>
                    <a:pt x="158162" y="209550"/>
                  </a:cubicBezTo>
                  <a:cubicBezTo>
                    <a:pt x="158162" y="209550"/>
                    <a:pt x="158162" y="209550"/>
                    <a:pt x="189206" y="208243"/>
                  </a:cubicBezTo>
                  <a:cubicBezTo>
                    <a:pt x="190500" y="208243"/>
                    <a:pt x="190500" y="206935"/>
                    <a:pt x="190500" y="205628"/>
                  </a:cubicBezTo>
                  <a:lnTo>
                    <a:pt x="190500" y="169022"/>
                  </a:lnTo>
                  <a:cubicBezTo>
                    <a:pt x="190500" y="167715"/>
                    <a:pt x="189206" y="166407"/>
                    <a:pt x="189206" y="166407"/>
                  </a:cubicBezTo>
                  <a:cubicBezTo>
                    <a:pt x="189206" y="166407"/>
                    <a:pt x="189206" y="166407"/>
                    <a:pt x="158162" y="165100"/>
                  </a:cubicBezTo>
                  <a:close/>
                  <a:moveTo>
                    <a:pt x="100012" y="163513"/>
                  </a:moveTo>
                  <a:cubicBezTo>
                    <a:pt x="100012" y="163513"/>
                    <a:pt x="100012" y="164800"/>
                    <a:pt x="100012" y="164800"/>
                  </a:cubicBezTo>
                  <a:cubicBezTo>
                    <a:pt x="100012" y="164800"/>
                    <a:pt x="100012" y="164800"/>
                    <a:pt x="100012" y="208564"/>
                  </a:cubicBezTo>
                  <a:cubicBezTo>
                    <a:pt x="100012" y="209851"/>
                    <a:pt x="100012" y="209851"/>
                    <a:pt x="100012" y="209851"/>
                  </a:cubicBezTo>
                  <a:cubicBezTo>
                    <a:pt x="100012" y="209851"/>
                    <a:pt x="101311" y="211138"/>
                    <a:pt x="101311" y="211138"/>
                  </a:cubicBezTo>
                  <a:cubicBezTo>
                    <a:pt x="101311" y="211138"/>
                    <a:pt x="101311" y="211138"/>
                    <a:pt x="140277" y="208564"/>
                  </a:cubicBezTo>
                  <a:cubicBezTo>
                    <a:pt x="141576" y="208564"/>
                    <a:pt x="142875" y="208564"/>
                    <a:pt x="142875" y="207276"/>
                  </a:cubicBezTo>
                  <a:lnTo>
                    <a:pt x="142875" y="166087"/>
                  </a:lnTo>
                  <a:cubicBezTo>
                    <a:pt x="142875" y="164800"/>
                    <a:pt x="141576" y="164800"/>
                    <a:pt x="140277" y="164800"/>
                  </a:cubicBezTo>
                  <a:cubicBezTo>
                    <a:pt x="140277" y="164800"/>
                    <a:pt x="140277" y="164800"/>
                    <a:pt x="101311" y="163513"/>
                  </a:cubicBezTo>
                  <a:cubicBezTo>
                    <a:pt x="101311" y="163513"/>
                    <a:pt x="100012" y="163513"/>
                    <a:pt x="100012" y="163513"/>
                  </a:cubicBezTo>
                  <a:close/>
                  <a:moveTo>
                    <a:pt x="74915" y="163513"/>
                  </a:moveTo>
                  <a:cubicBezTo>
                    <a:pt x="74915" y="163513"/>
                    <a:pt x="74915" y="163513"/>
                    <a:pt x="50497" y="166159"/>
                  </a:cubicBezTo>
                  <a:cubicBezTo>
                    <a:pt x="49212" y="166159"/>
                    <a:pt x="49212" y="166159"/>
                    <a:pt x="49212" y="167482"/>
                  </a:cubicBezTo>
                  <a:cubicBezTo>
                    <a:pt x="49212" y="167482"/>
                    <a:pt x="49212" y="167482"/>
                    <a:pt x="49212" y="207169"/>
                  </a:cubicBezTo>
                  <a:cubicBezTo>
                    <a:pt x="49212" y="207169"/>
                    <a:pt x="49212" y="208492"/>
                    <a:pt x="50497" y="208492"/>
                  </a:cubicBezTo>
                  <a:cubicBezTo>
                    <a:pt x="50497" y="208492"/>
                    <a:pt x="50497" y="208492"/>
                    <a:pt x="74915" y="211138"/>
                  </a:cubicBezTo>
                  <a:cubicBezTo>
                    <a:pt x="74915" y="211138"/>
                    <a:pt x="76200" y="211138"/>
                    <a:pt x="76200" y="211138"/>
                  </a:cubicBezTo>
                  <a:cubicBezTo>
                    <a:pt x="76200" y="209815"/>
                    <a:pt x="76200" y="209815"/>
                    <a:pt x="76200" y="209815"/>
                  </a:cubicBezTo>
                  <a:lnTo>
                    <a:pt x="76200" y="164836"/>
                  </a:lnTo>
                  <a:cubicBezTo>
                    <a:pt x="76200" y="164836"/>
                    <a:pt x="76200" y="164836"/>
                    <a:pt x="76200" y="163513"/>
                  </a:cubicBezTo>
                  <a:cubicBezTo>
                    <a:pt x="76200" y="163513"/>
                    <a:pt x="74915" y="163513"/>
                    <a:pt x="74915" y="163513"/>
                  </a:cubicBezTo>
                  <a:close/>
                  <a:moveTo>
                    <a:pt x="288925" y="127000"/>
                  </a:moveTo>
                  <a:cubicBezTo>
                    <a:pt x="288925" y="128343"/>
                    <a:pt x="288925" y="128343"/>
                    <a:pt x="288925" y="129687"/>
                  </a:cubicBezTo>
                  <a:lnTo>
                    <a:pt x="288925" y="159238"/>
                  </a:lnTo>
                  <a:cubicBezTo>
                    <a:pt x="288925" y="159238"/>
                    <a:pt x="288925" y="160582"/>
                    <a:pt x="290195" y="160582"/>
                  </a:cubicBezTo>
                  <a:cubicBezTo>
                    <a:pt x="290195" y="160582"/>
                    <a:pt x="290195" y="160582"/>
                    <a:pt x="306705" y="161925"/>
                  </a:cubicBezTo>
                  <a:cubicBezTo>
                    <a:pt x="306705" y="161925"/>
                    <a:pt x="307975" y="161925"/>
                    <a:pt x="307975" y="161925"/>
                  </a:cubicBezTo>
                  <a:cubicBezTo>
                    <a:pt x="307975" y="160582"/>
                    <a:pt x="307975" y="160582"/>
                    <a:pt x="307975" y="160582"/>
                  </a:cubicBezTo>
                  <a:cubicBezTo>
                    <a:pt x="307975" y="160582"/>
                    <a:pt x="307975" y="160582"/>
                    <a:pt x="307975" y="132373"/>
                  </a:cubicBezTo>
                  <a:cubicBezTo>
                    <a:pt x="307975" y="131030"/>
                    <a:pt x="307975" y="129687"/>
                    <a:pt x="306705" y="129687"/>
                  </a:cubicBezTo>
                  <a:cubicBezTo>
                    <a:pt x="306705" y="129687"/>
                    <a:pt x="306705" y="129687"/>
                    <a:pt x="290195" y="127000"/>
                  </a:cubicBezTo>
                  <a:cubicBezTo>
                    <a:pt x="290195" y="127000"/>
                    <a:pt x="288925" y="127000"/>
                    <a:pt x="288925" y="127000"/>
                  </a:cubicBezTo>
                  <a:close/>
                  <a:moveTo>
                    <a:pt x="260350" y="123542"/>
                  </a:moveTo>
                  <a:cubicBezTo>
                    <a:pt x="260350" y="123542"/>
                    <a:pt x="260350" y="124846"/>
                    <a:pt x="260350" y="124846"/>
                  </a:cubicBezTo>
                  <a:cubicBezTo>
                    <a:pt x="260350" y="124846"/>
                    <a:pt x="260350" y="124846"/>
                    <a:pt x="260350" y="156143"/>
                  </a:cubicBezTo>
                  <a:cubicBezTo>
                    <a:pt x="260350" y="157447"/>
                    <a:pt x="260350" y="157447"/>
                    <a:pt x="261584" y="157447"/>
                  </a:cubicBezTo>
                  <a:cubicBezTo>
                    <a:pt x="261584" y="157447"/>
                    <a:pt x="261584" y="157447"/>
                    <a:pt x="280105" y="158751"/>
                  </a:cubicBezTo>
                  <a:cubicBezTo>
                    <a:pt x="280105" y="158751"/>
                    <a:pt x="281340" y="158751"/>
                    <a:pt x="281340" y="158751"/>
                  </a:cubicBezTo>
                  <a:cubicBezTo>
                    <a:pt x="281340" y="158751"/>
                    <a:pt x="282575" y="157447"/>
                    <a:pt x="282575" y="157447"/>
                  </a:cubicBezTo>
                  <a:lnTo>
                    <a:pt x="282575" y="127454"/>
                  </a:lnTo>
                  <a:cubicBezTo>
                    <a:pt x="282575" y="127454"/>
                    <a:pt x="281340" y="126150"/>
                    <a:pt x="280105" y="126150"/>
                  </a:cubicBezTo>
                  <a:cubicBezTo>
                    <a:pt x="280105" y="126150"/>
                    <a:pt x="280105" y="126150"/>
                    <a:pt x="261584" y="123542"/>
                  </a:cubicBezTo>
                  <a:cubicBezTo>
                    <a:pt x="261584" y="122238"/>
                    <a:pt x="261584" y="123542"/>
                    <a:pt x="260350" y="123542"/>
                  </a:cubicBezTo>
                  <a:close/>
                  <a:moveTo>
                    <a:pt x="29210" y="115590"/>
                  </a:moveTo>
                  <a:cubicBezTo>
                    <a:pt x="29210" y="115590"/>
                    <a:pt x="29210" y="115590"/>
                    <a:pt x="13970" y="120749"/>
                  </a:cubicBezTo>
                  <a:cubicBezTo>
                    <a:pt x="12700" y="120749"/>
                    <a:pt x="12700" y="122039"/>
                    <a:pt x="12700" y="122039"/>
                  </a:cubicBezTo>
                  <a:cubicBezTo>
                    <a:pt x="12700" y="122039"/>
                    <a:pt x="12700" y="122039"/>
                    <a:pt x="12700" y="154285"/>
                  </a:cubicBezTo>
                  <a:cubicBezTo>
                    <a:pt x="12700" y="154285"/>
                    <a:pt x="12700" y="155575"/>
                    <a:pt x="12700" y="155575"/>
                  </a:cubicBezTo>
                  <a:cubicBezTo>
                    <a:pt x="13970" y="155575"/>
                    <a:pt x="13970" y="155575"/>
                    <a:pt x="13970" y="155575"/>
                  </a:cubicBezTo>
                  <a:cubicBezTo>
                    <a:pt x="13970" y="155575"/>
                    <a:pt x="13970" y="155575"/>
                    <a:pt x="30480" y="152995"/>
                  </a:cubicBezTo>
                  <a:cubicBezTo>
                    <a:pt x="31750" y="152995"/>
                    <a:pt x="31750" y="152995"/>
                    <a:pt x="31750" y="151705"/>
                  </a:cubicBezTo>
                  <a:lnTo>
                    <a:pt x="31750" y="116880"/>
                  </a:lnTo>
                  <a:cubicBezTo>
                    <a:pt x="31750" y="115590"/>
                    <a:pt x="31750" y="115590"/>
                    <a:pt x="31750" y="115590"/>
                  </a:cubicBezTo>
                  <a:cubicBezTo>
                    <a:pt x="30480" y="114300"/>
                    <a:pt x="30480" y="114300"/>
                    <a:pt x="29210" y="115590"/>
                  </a:cubicBezTo>
                  <a:close/>
                  <a:moveTo>
                    <a:pt x="158162" y="104775"/>
                  </a:moveTo>
                  <a:cubicBezTo>
                    <a:pt x="156868" y="104775"/>
                    <a:pt x="156868" y="104775"/>
                    <a:pt x="156868" y="106098"/>
                  </a:cubicBezTo>
                  <a:cubicBezTo>
                    <a:pt x="155575" y="106098"/>
                    <a:pt x="155575" y="106098"/>
                    <a:pt x="155575" y="107421"/>
                  </a:cubicBezTo>
                  <a:cubicBezTo>
                    <a:pt x="155575" y="107421"/>
                    <a:pt x="155575" y="107421"/>
                    <a:pt x="155575" y="147108"/>
                  </a:cubicBezTo>
                  <a:cubicBezTo>
                    <a:pt x="155575" y="148431"/>
                    <a:pt x="156868" y="149754"/>
                    <a:pt x="156868" y="149754"/>
                  </a:cubicBezTo>
                  <a:cubicBezTo>
                    <a:pt x="156868" y="149754"/>
                    <a:pt x="156868" y="149754"/>
                    <a:pt x="189206" y="152400"/>
                  </a:cubicBezTo>
                  <a:cubicBezTo>
                    <a:pt x="189206" y="152400"/>
                    <a:pt x="189206" y="152400"/>
                    <a:pt x="190500" y="151077"/>
                  </a:cubicBezTo>
                  <a:cubicBezTo>
                    <a:pt x="190500" y="151077"/>
                    <a:pt x="190500" y="151077"/>
                    <a:pt x="190500" y="149754"/>
                  </a:cubicBezTo>
                  <a:lnTo>
                    <a:pt x="190500" y="112712"/>
                  </a:lnTo>
                  <a:cubicBezTo>
                    <a:pt x="190500" y="111390"/>
                    <a:pt x="190500" y="110067"/>
                    <a:pt x="189206" y="110067"/>
                  </a:cubicBezTo>
                  <a:cubicBezTo>
                    <a:pt x="189206" y="110067"/>
                    <a:pt x="189206" y="110067"/>
                    <a:pt x="158162" y="104775"/>
                  </a:cubicBezTo>
                  <a:close/>
                  <a:moveTo>
                    <a:pt x="74915" y="99735"/>
                  </a:moveTo>
                  <a:cubicBezTo>
                    <a:pt x="74915" y="99735"/>
                    <a:pt x="74915" y="99735"/>
                    <a:pt x="50497" y="107593"/>
                  </a:cubicBezTo>
                  <a:cubicBezTo>
                    <a:pt x="49212" y="107593"/>
                    <a:pt x="49212" y="108903"/>
                    <a:pt x="49212" y="110212"/>
                  </a:cubicBezTo>
                  <a:cubicBezTo>
                    <a:pt x="49212" y="110212"/>
                    <a:pt x="49212" y="110212"/>
                    <a:pt x="49212" y="148194"/>
                  </a:cubicBezTo>
                  <a:cubicBezTo>
                    <a:pt x="49212" y="149503"/>
                    <a:pt x="49212" y="149503"/>
                    <a:pt x="49212" y="149503"/>
                  </a:cubicBezTo>
                  <a:cubicBezTo>
                    <a:pt x="50497" y="150813"/>
                    <a:pt x="50497" y="150813"/>
                    <a:pt x="50497" y="150813"/>
                  </a:cubicBezTo>
                  <a:cubicBezTo>
                    <a:pt x="50497" y="150813"/>
                    <a:pt x="50497" y="150813"/>
                    <a:pt x="74915" y="145574"/>
                  </a:cubicBezTo>
                  <a:cubicBezTo>
                    <a:pt x="76200" y="145574"/>
                    <a:pt x="76200" y="145574"/>
                    <a:pt x="76200" y="144264"/>
                  </a:cubicBezTo>
                  <a:cubicBezTo>
                    <a:pt x="76200" y="144264"/>
                    <a:pt x="76200" y="144264"/>
                    <a:pt x="76200" y="101044"/>
                  </a:cubicBezTo>
                  <a:cubicBezTo>
                    <a:pt x="76200" y="99735"/>
                    <a:pt x="76200" y="99735"/>
                    <a:pt x="76200" y="99735"/>
                  </a:cubicBezTo>
                  <a:cubicBezTo>
                    <a:pt x="74915" y="98425"/>
                    <a:pt x="74915" y="98425"/>
                    <a:pt x="74915" y="99735"/>
                  </a:cubicBezTo>
                  <a:close/>
                  <a:moveTo>
                    <a:pt x="215322" y="98425"/>
                  </a:moveTo>
                  <a:cubicBezTo>
                    <a:pt x="215322" y="98425"/>
                    <a:pt x="214024" y="98425"/>
                    <a:pt x="214024" y="99695"/>
                  </a:cubicBezTo>
                  <a:cubicBezTo>
                    <a:pt x="214024" y="99695"/>
                    <a:pt x="212725" y="99695"/>
                    <a:pt x="212725" y="100965"/>
                  </a:cubicBezTo>
                  <a:cubicBezTo>
                    <a:pt x="212725" y="100965"/>
                    <a:pt x="212725" y="100965"/>
                    <a:pt x="212725" y="151765"/>
                  </a:cubicBezTo>
                  <a:cubicBezTo>
                    <a:pt x="212725" y="153035"/>
                    <a:pt x="214024" y="153035"/>
                    <a:pt x="215322" y="153035"/>
                  </a:cubicBezTo>
                  <a:cubicBezTo>
                    <a:pt x="215322" y="153035"/>
                    <a:pt x="215322" y="153035"/>
                    <a:pt x="238702" y="155575"/>
                  </a:cubicBezTo>
                  <a:cubicBezTo>
                    <a:pt x="238702" y="155575"/>
                    <a:pt x="238702" y="155575"/>
                    <a:pt x="240001" y="155575"/>
                  </a:cubicBezTo>
                  <a:cubicBezTo>
                    <a:pt x="240001" y="155575"/>
                    <a:pt x="240001" y="155575"/>
                    <a:pt x="241300" y="155575"/>
                  </a:cubicBezTo>
                  <a:cubicBezTo>
                    <a:pt x="241300" y="154305"/>
                    <a:pt x="241300" y="154305"/>
                    <a:pt x="241300" y="153035"/>
                  </a:cubicBezTo>
                  <a:lnTo>
                    <a:pt x="241300" y="106045"/>
                  </a:lnTo>
                  <a:cubicBezTo>
                    <a:pt x="241300" y="104775"/>
                    <a:pt x="241300" y="103505"/>
                    <a:pt x="240001" y="103505"/>
                  </a:cubicBezTo>
                  <a:cubicBezTo>
                    <a:pt x="240001" y="103505"/>
                    <a:pt x="240001" y="103505"/>
                    <a:pt x="215322" y="98425"/>
                  </a:cubicBezTo>
                  <a:close/>
                  <a:moveTo>
                    <a:pt x="101311" y="96838"/>
                  </a:moveTo>
                  <a:cubicBezTo>
                    <a:pt x="101311" y="96838"/>
                    <a:pt x="101311" y="96838"/>
                    <a:pt x="100012" y="98108"/>
                  </a:cubicBezTo>
                  <a:cubicBezTo>
                    <a:pt x="100012" y="98108"/>
                    <a:pt x="100012" y="98108"/>
                    <a:pt x="100012" y="99378"/>
                  </a:cubicBezTo>
                  <a:cubicBezTo>
                    <a:pt x="100012" y="99378"/>
                    <a:pt x="100012" y="99378"/>
                    <a:pt x="100012" y="142558"/>
                  </a:cubicBezTo>
                  <a:cubicBezTo>
                    <a:pt x="100012" y="143828"/>
                    <a:pt x="100012" y="143828"/>
                    <a:pt x="101311" y="143828"/>
                  </a:cubicBezTo>
                  <a:cubicBezTo>
                    <a:pt x="101311" y="143828"/>
                    <a:pt x="101311" y="143828"/>
                    <a:pt x="140277" y="147638"/>
                  </a:cubicBezTo>
                  <a:cubicBezTo>
                    <a:pt x="141576" y="147638"/>
                    <a:pt x="141576" y="147638"/>
                    <a:pt x="141576" y="146368"/>
                  </a:cubicBezTo>
                  <a:cubicBezTo>
                    <a:pt x="141576" y="146368"/>
                    <a:pt x="142875" y="146368"/>
                    <a:pt x="142875" y="145098"/>
                  </a:cubicBezTo>
                  <a:lnTo>
                    <a:pt x="142875" y="105728"/>
                  </a:lnTo>
                  <a:cubicBezTo>
                    <a:pt x="142875" y="104458"/>
                    <a:pt x="141576" y="103188"/>
                    <a:pt x="140277" y="103188"/>
                  </a:cubicBezTo>
                  <a:cubicBezTo>
                    <a:pt x="140277" y="103188"/>
                    <a:pt x="140277" y="103188"/>
                    <a:pt x="101311" y="96838"/>
                  </a:cubicBezTo>
                  <a:close/>
                  <a:moveTo>
                    <a:pt x="288925" y="84138"/>
                  </a:moveTo>
                  <a:cubicBezTo>
                    <a:pt x="288925" y="85442"/>
                    <a:pt x="288925" y="85442"/>
                    <a:pt x="288925" y="85442"/>
                  </a:cubicBezTo>
                  <a:lnTo>
                    <a:pt x="288925" y="115435"/>
                  </a:lnTo>
                  <a:cubicBezTo>
                    <a:pt x="288925" y="115435"/>
                    <a:pt x="288925" y="116739"/>
                    <a:pt x="290195" y="116739"/>
                  </a:cubicBezTo>
                  <a:cubicBezTo>
                    <a:pt x="290195" y="116739"/>
                    <a:pt x="290195" y="116739"/>
                    <a:pt x="305435" y="120651"/>
                  </a:cubicBezTo>
                  <a:cubicBezTo>
                    <a:pt x="306705" y="120651"/>
                    <a:pt x="306705" y="120651"/>
                    <a:pt x="306705" y="120651"/>
                  </a:cubicBezTo>
                  <a:cubicBezTo>
                    <a:pt x="306705" y="120651"/>
                    <a:pt x="306705" y="119347"/>
                    <a:pt x="307975" y="119347"/>
                  </a:cubicBezTo>
                  <a:cubicBezTo>
                    <a:pt x="307975" y="119347"/>
                    <a:pt x="307975" y="119347"/>
                    <a:pt x="307975" y="118043"/>
                  </a:cubicBezTo>
                  <a:cubicBezTo>
                    <a:pt x="307975" y="118043"/>
                    <a:pt x="307975" y="118043"/>
                    <a:pt x="307975" y="90658"/>
                  </a:cubicBezTo>
                  <a:cubicBezTo>
                    <a:pt x="307975" y="90658"/>
                    <a:pt x="307975" y="89354"/>
                    <a:pt x="306705" y="89354"/>
                  </a:cubicBezTo>
                  <a:cubicBezTo>
                    <a:pt x="306705" y="89354"/>
                    <a:pt x="306705" y="89354"/>
                    <a:pt x="290195" y="84138"/>
                  </a:cubicBezTo>
                  <a:cubicBezTo>
                    <a:pt x="290195" y="84138"/>
                    <a:pt x="288925" y="84138"/>
                    <a:pt x="288925" y="84138"/>
                  </a:cubicBezTo>
                  <a:close/>
                  <a:moveTo>
                    <a:pt x="260350" y="77788"/>
                  </a:moveTo>
                  <a:cubicBezTo>
                    <a:pt x="260350" y="77788"/>
                    <a:pt x="260350" y="79058"/>
                    <a:pt x="260350" y="79058"/>
                  </a:cubicBezTo>
                  <a:cubicBezTo>
                    <a:pt x="260350" y="79058"/>
                    <a:pt x="260350" y="79058"/>
                    <a:pt x="260350" y="109538"/>
                  </a:cubicBezTo>
                  <a:cubicBezTo>
                    <a:pt x="260350" y="110808"/>
                    <a:pt x="260350" y="110808"/>
                    <a:pt x="261584" y="110808"/>
                  </a:cubicBezTo>
                  <a:cubicBezTo>
                    <a:pt x="261584" y="110808"/>
                    <a:pt x="261584" y="110808"/>
                    <a:pt x="280105" y="115888"/>
                  </a:cubicBezTo>
                  <a:cubicBezTo>
                    <a:pt x="280105" y="115888"/>
                    <a:pt x="281340" y="114618"/>
                    <a:pt x="281340" y="114618"/>
                  </a:cubicBezTo>
                  <a:cubicBezTo>
                    <a:pt x="281340" y="114618"/>
                    <a:pt x="282575" y="114618"/>
                    <a:pt x="282575" y="113348"/>
                  </a:cubicBezTo>
                  <a:cubicBezTo>
                    <a:pt x="282575" y="113348"/>
                    <a:pt x="282575" y="113348"/>
                    <a:pt x="282575" y="85408"/>
                  </a:cubicBezTo>
                  <a:cubicBezTo>
                    <a:pt x="282575" y="84138"/>
                    <a:pt x="281340" y="82868"/>
                    <a:pt x="281340" y="82868"/>
                  </a:cubicBezTo>
                  <a:cubicBezTo>
                    <a:pt x="281340" y="82868"/>
                    <a:pt x="281340" y="82868"/>
                    <a:pt x="262819" y="77788"/>
                  </a:cubicBezTo>
                  <a:cubicBezTo>
                    <a:pt x="261584" y="77788"/>
                    <a:pt x="261584" y="77788"/>
                    <a:pt x="260350" y="77788"/>
                  </a:cubicBezTo>
                  <a:close/>
                  <a:moveTo>
                    <a:pt x="29210" y="63500"/>
                  </a:moveTo>
                  <a:cubicBezTo>
                    <a:pt x="29210" y="63500"/>
                    <a:pt x="29210" y="63500"/>
                    <a:pt x="12700" y="73731"/>
                  </a:cubicBezTo>
                  <a:cubicBezTo>
                    <a:pt x="12700" y="73731"/>
                    <a:pt x="12700" y="75009"/>
                    <a:pt x="12700" y="75009"/>
                  </a:cubicBezTo>
                  <a:cubicBezTo>
                    <a:pt x="12700" y="75009"/>
                    <a:pt x="12700" y="75009"/>
                    <a:pt x="12700" y="106980"/>
                  </a:cubicBezTo>
                  <a:cubicBezTo>
                    <a:pt x="12700" y="108259"/>
                    <a:pt x="12700" y="108259"/>
                    <a:pt x="12700" y="108259"/>
                  </a:cubicBezTo>
                  <a:cubicBezTo>
                    <a:pt x="13970" y="108259"/>
                    <a:pt x="13970" y="109538"/>
                    <a:pt x="13970" y="109538"/>
                  </a:cubicBezTo>
                  <a:cubicBezTo>
                    <a:pt x="13970" y="109538"/>
                    <a:pt x="15240" y="108259"/>
                    <a:pt x="15240" y="108259"/>
                  </a:cubicBezTo>
                  <a:cubicBezTo>
                    <a:pt x="15240" y="108259"/>
                    <a:pt x="15240" y="108259"/>
                    <a:pt x="31750" y="101865"/>
                  </a:cubicBezTo>
                  <a:cubicBezTo>
                    <a:pt x="31750" y="101865"/>
                    <a:pt x="31750" y="100586"/>
                    <a:pt x="31750" y="99307"/>
                  </a:cubicBezTo>
                  <a:lnTo>
                    <a:pt x="31750" y="66058"/>
                  </a:lnTo>
                  <a:cubicBezTo>
                    <a:pt x="31750" y="64779"/>
                    <a:pt x="31750" y="64779"/>
                    <a:pt x="31750" y="63500"/>
                  </a:cubicBezTo>
                  <a:cubicBezTo>
                    <a:pt x="30480" y="63500"/>
                    <a:pt x="30480" y="63500"/>
                    <a:pt x="29210" y="63500"/>
                  </a:cubicBezTo>
                  <a:close/>
                  <a:moveTo>
                    <a:pt x="156868" y="47625"/>
                  </a:moveTo>
                  <a:cubicBezTo>
                    <a:pt x="155575" y="47625"/>
                    <a:pt x="155575" y="48920"/>
                    <a:pt x="155575" y="48920"/>
                  </a:cubicBezTo>
                  <a:cubicBezTo>
                    <a:pt x="155575" y="48920"/>
                    <a:pt x="155575" y="48920"/>
                    <a:pt x="155575" y="89067"/>
                  </a:cubicBezTo>
                  <a:cubicBezTo>
                    <a:pt x="155575" y="89067"/>
                    <a:pt x="156868" y="90363"/>
                    <a:pt x="156868" y="90363"/>
                  </a:cubicBezTo>
                  <a:cubicBezTo>
                    <a:pt x="156868" y="90363"/>
                    <a:pt x="156868" y="90363"/>
                    <a:pt x="187913" y="96838"/>
                  </a:cubicBezTo>
                  <a:cubicBezTo>
                    <a:pt x="187913" y="96838"/>
                    <a:pt x="189206" y="96838"/>
                    <a:pt x="189206" y="96838"/>
                  </a:cubicBezTo>
                  <a:cubicBezTo>
                    <a:pt x="189206" y="96838"/>
                    <a:pt x="189206" y="96838"/>
                    <a:pt x="190500" y="96838"/>
                  </a:cubicBezTo>
                  <a:cubicBezTo>
                    <a:pt x="190500" y="95543"/>
                    <a:pt x="190500" y="95543"/>
                    <a:pt x="190500" y="95543"/>
                  </a:cubicBezTo>
                  <a:cubicBezTo>
                    <a:pt x="190500" y="95543"/>
                    <a:pt x="190500" y="95543"/>
                    <a:pt x="190500" y="57986"/>
                  </a:cubicBezTo>
                  <a:cubicBezTo>
                    <a:pt x="190500" y="56691"/>
                    <a:pt x="190500" y="56691"/>
                    <a:pt x="189206" y="56691"/>
                  </a:cubicBezTo>
                  <a:cubicBezTo>
                    <a:pt x="189206" y="56691"/>
                    <a:pt x="189206" y="56691"/>
                    <a:pt x="158162" y="47625"/>
                  </a:cubicBezTo>
                  <a:cubicBezTo>
                    <a:pt x="156868" y="47625"/>
                    <a:pt x="156868" y="47625"/>
                    <a:pt x="156868" y="47625"/>
                  </a:cubicBezTo>
                  <a:close/>
                  <a:moveTo>
                    <a:pt x="73629" y="34925"/>
                  </a:moveTo>
                  <a:cubicBezTo>
                    <a:pt x="73629" y="34925"/>
                    <a:pt x="73629" y="34925"/>
                    <a:pt x="49212" y="50511"/>
                  </a:cubicBezTo>
                  <a:cubicBezTo>
                    <a:pt x="49212" y="50511"/>
                    <a:pt x="49212" y="50511"/>
                    <a:pt x="49212" y="51810"/>
                  </a:cubicBezTo>
                  <a:cubicBezTo>
                    <a:pt x="49212" y="51810"/>
                    <a:pt x="49212" y="51810"/>
                    <a:pt x="49212" y="90776"/>
                  </a:cubicBezTo>
                  <a:cubicBezTo>
                    <a:pt x="49212" y="90776"/>
                    <a:pt x="49212" y="92075"/>
                    <a:pt x="49212" y="92075"/>
                  </a:cubicBezTo>
                  <a:cubicBezTo>
                    <a:pt x="50497" y="92075"/>
                    <a:pt x="50497" y="92075"/>
                    <a:pt x="50497" y="92075"/>
                  </a:cubicBezTo>
                  <a:cubicBezTo>
                    <a:pt x="50497" y="92075"/>
                    <a:pt x="51782" y="92075"/>
                    <a:pt x="51782" y="92075"/>
                  </a:cubicBezTo>
                  <a:cubicBezTo>
                    <a:pt x="51782" y="92075"/>
                    <a:pt x="51782" y="92075"/>
                    <a:pt x="76200" y="81684"/>
                  </a:cubicBezTo>
                  <a:cubicBezTo>
                    <a:pt x="76200" y="80385"/>
                    <a:pt x="76200" y="80385"/>
                    <a:pt x="76200" y="79086"/>
                  </a:cubicBezTo>
                  <a:lnTo>
                    <a:pt x="76200" y="36224"/>
                  </a:lnTo>
                  <a:cubicBezTo>
                    <a:pt x="76200" y="36224"/>
                    <a:pt x="76200" y="34925"/>
                    <a:pt x="76200" y="34925"/>
                  </a:cubicBezTo>
                  <a:cubicBezTo>
                    <a:pt x="74915" y="34925"/>
                    <a:pt x="74915" y="34925"/>
                    <a:pt x="73629" y="34925"/>
                  </a:cubicBezTo>
                  <a:close/>
                  <a:moveTo>
                    <a:pt x="100012" y="30163"/>
                  </a:moveTo>
                  <a:cubicBezTo>
                    <a:pt x="100012" y="31455"/>
                    <a:pt x="100012" y="31455"/>
                    <a:pt x="100012" y="32747"/>
                  </a:cubicBezTo>
                  <a:cubicBezTo>
                    <a:pt x="100012" y="32747"/>
                    <a:pt x="100012" y="32747"/>
                    <a:pt x="100012" y="76681"/>
                  </a:cubicBezTo>
                  <a:cubicBezTo>
                    <a:pt x="100012" y="76681"/>
                    <a:pt x="100012" y="77973"/>
                    <a:pt x="101311" y="77973"/>
                  </a:cubicBezTo>
                  <a:cubicBezTo>
                    <a:pt x="101311" y="77973"/>
                    <a:pt x="101311" y="77973"/>
                    <a:pt x="140277" y="85726"/>
                  </a:cubicBezTo>
                  <a:cubicBezTo>
                    <a:pt x="140277" y="85726"/>
                    <a:pt x="141576" y="85726"/>
                    <a:pt x="141576" y="85726"/>
                  </a:cubicBezTo>
                  <a:cubicBezTo>
                    <a:pt x="141576" y="85726"/>
                    <a:pt x="142875" y="84434"/>
                    <a:pt x="142875" y="84434"/>
                  </a:cubicBezTo>
                  <a:lnTo>
                    <a:pt x="142875" y="43085"/>
                  </a:lnTo>
                  <a:cubicBezTo>
                    <a:pt x="142875" y="43085"/>
                    <a:pt x="141576" y="41792"/>
                    <a:pt x="141576" y="41792"/>
                  </a:cubicBezTo>
                  <a:cubicBezTo>
                    <a:pt x="141576" y="41792"/>
                    <a:pt x="141576" y="41792"/>
                    <a:pt x="102610" y="30163"/>
                  </a:cubicBezTo>
                  <a:cubicBezTo>
                    <a:pt x="101311" y="30163"/>
                    <a:pt x="101311" y="30163"/>
                    <a:pt x="100012" y="30163"/>
                  </a:cubicBezTo>
                  <a:close/>
                  <a:moveTo>
                    <a:pt x="87846" y="0"/>
                  </a:moveTo>
                  <a:cubicBezTo>
                    <a:pt x="89138" y="0"/>
                    <a:pt x="90430" y="0"/>
                    <a:pt x="90430" y="0"/>
                  </a:cubicBezTo>
                  <a:cubicBezTo>
                    <a:pt x="90430" y="0"/>
                    <a:pt x="90430" y="0"/>
                    <a:pt x="204113" y="37667"/>
                  </a:cubicBezTo>
                  <a:cubicBezTo>
                    <a:pt x="206696" y="38966"/>
                    <a:pt x="207988" y="40265"/>
                    <a:pt x="207988" y="42863"/>
                  </a:cubicBezTo>
                  <a:cubicBezTo>
                    <a:pt x="207988" y="42863"/>
                    <a:pt x="207988" y="42863"/>
                    <a:pt x="207988" y="70139"/>
                  </a:cubicBezTo>
                  <a:cubicBezTo>
                    <a:pt x="207988" y="70139"/>
                    <a:pt x="207988" y="70139"/>
                    <a:pt x="248036" y="54552"/>
                  </a:cubicBezTo>
                  <a:cubicBezTo>
                    <a:pt x="248036" y="54552"/>
                    <a:pt x="249328" y="53253"/>
                    <a:pt x="250619" y="53253"/>
                  </a:cubicBezTo>
                  <a:cubicBezTo>
                    <a:pt x="251911" y="53253"/>
                    <a:pt x="251911" y="53253"/>
                    <a:pt x="251911" y="53253"/>
                  </a:cubicBezTo>
                  <a:cubicBezTo>
                    <a:pt x="251911" y="53253"/>
                    <a:pt x="251911" y="53253"/>
                    <a:pt x="315213" y="74035"/>
                  </a:cubicBezTo>
                  <a:cubicBezTo>
                    <a:pt x="317796" y="75334"/>
                    <a:pt x="319088" y="77932"/>
                    <a:pt x="319088" y="80530"/>
                  </a:cubicBezTo>
                  <a:cubicBezTo>
                    <a:pt x="319088" y="80530"/>
                    <a:pt x="319088" y="80530"/>
                    <a:pt x="319088" y="266267"/>
                  </a:cubicBezTo>
                  <a:cubicBezTo>
                    <a:pt x="319088" y="268865"/>
                    <a:pt x="317796" y="271463"/>
                    <a:pt x="315213" y="271463"/>
                  </a:cubicBezTo>
                  <a:cubicBezTo>
                    <a:pt x="315213" y="271463"/>
                    <a:pt x="315213" y="271463"/>
                    <a:pt x="251911" y="287049"/>
                  </a:cubicBezTo>
                  <a:cubicBezTo>
                    <a:pt x="251911" y="287049"/>
                    <a:pt x="251911" y="287049"/>
                    <a:pt x="204113" y="300038"/>
                  </a:cubicBezTo>
                  <a:cubicBezTo>
                    <a:pt x="204113" y="300038"/>
                    <a:pt x="204113" y="300038"/>
                    <a:pt x="89138" y="328613"/>
                  </a:cubicBezTo>
                  <a:cubicBezTo>
                    <a:pt x="89138" y="328613"/>
                    <a:pt x="89138" y="328613"/>
                    <a:pt x="87846" y="328613"/>
                  </a:cubicBezTo>
                  <a:cubicBezTo>
                    <a:pt x="86554" y="328613"/>
                    <a:pt x="85262" y="328613"/>
                    <a:pt x="85262" y="328613"/>
                  </a:cubicBezTo>
                  <a:cubicBezTo>
                    <a:pt x="85262" y="328613"/>
                    <a:pt x="85262" y="328613"/>
                    <a:pt x="2583" y="281854"/>
                  </a:cubicBezTo>
                  <a:cubicBezTo>
                    <a:pt x="0" y="281854"/>
                    <a:pt x="0" y="279256"/>
                    <a:pt x="0" y="277957"/>
                  </a:cubicBezTo>
                  <a:cubicBezTo>
                    <a:pt x="0" y="277957"/>
                    <a:pt x="0" y="277957"/>
                    <a:pt x="0" y="64943"/>
                  </a:cubicBezTo>
                  <a:cubicBezTo>
                    <a:pt x="0" y="63644"/>
                    <a:pt x="0" y="62346"/>
                    <a:pt x="1292" y="61047"/>
                  </a:cubicBezTo>
                  <a:cubicBezTo>
                    <a:pt x="1292" y="61047"/>
                    <a:pt x="1292" y="61047"/>
                    <a:pt x="85262" y="1299"/>
                  </a:cubicBezTo>
                  <a:cubicBezTo>
                    <a:pt x="85262" y="1299"/>
                    <a:pt x="86554" y="0"/>
                    <a:pt x="87846"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grpSp>
      <p:grpSp>
        <p:nvGrpSpPr>
          <p:cNvPr id="13" name="组合 12">
            <a:extLst>
              <a:ext uri="{FF2B5EF4-FFF2-40B4-BE49-F238E27FC236}">
                <a16:creationId xmlns:a16="http://schemas.microsoft.com/office/drawing/2014/main" id="{7ED4EAF8-D530-4069-9DAA-25A96F297CE1}"/>
              </a:ext>
            </a:extLst>
          </p:cNvPr>
          <p:cNvGrpSpPr/>
          <p:nvPr/>
        </p:nvGrpSpPr>
        <p:grpSpPr>
          <a:xfrm>
            <a:off x="1040722" y="3382509"/>
            <a:ext cx="1143000" cy="1143000"/>
            <a:chOff x="1319052" y="1848757"/>
            <a:chExt cx="1143000" cy="1143000"/>
          </a:xfrm>
        </p:grpSpPr>
        <p:sp>
          <p:nvSpPr>
            <p:cNvPr id="14" name="矩形: 圆角 13">
              <a:extLst>
                <a:ext uri="{FF2B5EF4-FFF2-40B4-BE49-F238E27FC236}">
                  <a16:creationId xmlns:a16="http://schemas.microsoft.com/office/drawing/2014/main" id="{77C1379E-7813-4CCD-8462-4F264564BE08}"/>
                </a:ext>
              </a:extLst>
            </p:cNvPr>
            <p:cNvSpPr/>
            <p:nvPr/>
          </p:nvSpPr>
          <p:spPr>
            <a:xfrm>
              <a:off x="1319052" y="1848757"/>
              <a:ext cx="1143000" cy="1143000"/>
            </a:xfrm>
            <a:prstGeom prst="roundRect">
              <a:avLst/>
            </a:prstGeom>
            <a:solidFill>
              <a:srgbClr val="666563"/>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5" name="椭圆 24">
              <a:extLst>
                <a:ext uri="{FF2B5EF4-FFF2-40B4-BE49-F238E27FC236}">
                  <a16:creationId xmlns:a16="http://schemas.microsoft.com/office/drawing/2014/main" id="{48A0C9DA-DC1C-41C6-B978-0B395D36524D}"/>
                </a:ext>
              </a:extLst>
            </p:cNvPr>
            <p:cNvSpPr/>
            <p:nvPr/>
          </p:nvSpPr>
          <p:spPr>
            <a:xfrm>
              <a:off x="1741015" y="2180774"/>
              <a:ext cx="299073" cy="478966"/>
            </a:xfrm>
            <a:custGeom>
              <a:avLst/>
              <a:gdLst>
                <a:gd name="connsiteX0" fmla="*/ 105569 w 211138"/>
                <a:gd name="connsiteY0" fmla="*/ 50801 h 338138"/>
                <a:gd name="connsiteX1" fmla="*/ 49212 w 211138"/>
                <a:gd name="connsiteY1" fmla="*/ 107158 h 338138"/>
                <a:gd name="connsiteX2" fmla="*/ 105569 w 211138"/>
                <a:gd name="connsiteY2" fmla="*/ 163515 h 338138"/>
                <a:gd name="connsiteX3" fmla="*/ 161926 w 211138"/>
                <a:gd name="connsiteY3" fmla="*/ 107158 h 338138"/>
                <a:gd name="connsiteX4" fmla="*/ 105569 w 211138"/>
                <a:gd name="connsiteY4" fmla="*/ 50801 h 338138"/>
                <a:gd name="connsiteX5" fmla="*/ 105569 w 211138"/>
                <a:gd name="connsiteY5" fmla="*/ 0 h 338138"/>
                <a:gd name="connsiteX6" fmla="*/ 211138 w 211138"/>
                <a:gd name="connsiteY6" fmla="*/ 105668 h 338138"/>
                <a:gd name="connsiteX7" fmla="*/ 105569 w 211138"/>
                <a:gd name="connsiteY7" fmla="*/ 338138 h 338138"/>
                <a:gd name="connsiteX8" fmla="*/ 0 w 211138"/>
                <a:gd name="connsiteY8" fmla="*/ 105668 h 338138"/>
                <a:gd name="connsiteX9" fmla="*/ 105569 w 211138"/>
                <a:gd name="connsiteY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38" h="338138">
                  <a:moveTo>
                    <a:pt x="105569" y="50801"/>
                  </a:moveTo>
                  <a:cubicBezTo>
                    <a:pt x="74444" y="50801"/>
                    <a:pt x="49212" y="76033"/>
                    <a:pt x="49212" y="107158"/>
                  </a:cubicBezTo>
                  <a:cubicBezTo>
                    <a:pt x="49212" y="138283"/>
                    <a:pt x="74444" y="163515"/>
                    <a:pt x="105569" y="163515"/>
                  </a:cubicBezTo>
                  <a:cubicBezTo>
                    <a:pt x="136694" y="163515"/>
                    <a:pt x="161926" y="138283"/>
                    <a:pt x="161926" y="107158"/>
                  </a:cubicBezTo>
                  <a:cubicBezTo>
                    <a:pt x="161926" y="76033"/>
                    <a:pt x="136694" y="50801"/>
                    <a:pt x="105569" y="50801"/>
                  </a:cubicBezTo>
                  <a:close/>
                  <a:moveTo>
                    <a:pt x="105569" y="0"/>
                  </a:moveTo>
                  <a:cubicBezTo>
                    <a:pt x="163632" y="0"/>
                    <a:pt x="211138" y="47551"/>
                    <a:pt x="211138" y="105668"/>
                  </a:cubicBezTo>
                  <a:cubicBezTo>
                    <a:pt x="211138" y="206053"/>
                    <a:pt x="105569" y="338138"/>
                    <a:pt x="105569" y="338138"/>
                  </a:cubicBezTo>
                  <a:cubicBezTo>
                    <a:pt x="105569" y="338138"/>
                    <a:pt x="0" y="206053"/>
                    <a:pt x="0" y="105668"/>
                  </a:cubicBezTo>
                  <a:cubicBezTo>
                    <a:pt x="0" y="47551"/>
                    <a:pt x="47506" y="0"/>
                    <a:pt x="105569"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grpSp>
      <p:grpSp>
        <p:nvGrpSpPr>
          <p:cNvPr id="16" name="组合 15">
            <a:extLst>
              <a:ext uri="{FF2B5EF4-FFF2-40B4-BE49-F238E27FC236}">
                <a16:creationId xmlns:a16="http://schemas.microsoft.com/office/drawing/2014/main" id="{BEB37874-60BD-4171-AAD3-90DC2AB918F7}"/>
              </a:ext>
            </a:extLst>
          </p:cNvPr>
          <p:cNvGrpSpPr/>
          <p:nvPr/>
        </p:nvGrpSpPr>
        <p:grpSpPr>
          <a:xfrm>
            <a:off x="1040722" y="4944835"/>
            <a:ext cx="1143000" cy="1143000"/>
            <a:chOff x="1319052" y="1848757"/>
            <a:chExt cx="1143000" cy="1143000"/>
          </a:xfrm>
        </p:grpSpPr>
        <p:sp>
          <p:nvSpPr>
            <p:cNvPr id="17" name="矩形: 圆角 16">
              <a:extLst>
                <a:ext uri="{FF2B5EF4-FFF2-40B4-BE49-F238E27FC236}">
                  <a16:creationId xmlns:a16="http://schemas.microsoft.com/office/drawing/2014/main" id="{5680ED63-EB4A-4322-B4ED-B2EBE3FC65A8}"/>
                </a:ext>
              </a:extLst>
            </p:cNvPr>
            <p:cNvSpPr/>
            <p:nvPr/>
          </p:nvSpPr>
          <p:spPr>
            <a:xfrm>
              <a:off x="1319052" y="1848757"/>
              <a:ext cx="1143000" cy="1143000"/>
            </a:xfrm>
            <a:prstGeom prst="roundRect">
              <a:avLst/>
            </a:prstGeom>
            <a:solidFill>
              <a:srgbClr val="7AA4B0"/>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sp>
          <p:nvSpPr>
            <p:cNvPr id="18" name="椭圆 27">
              <a:extLst>
                <a:ext uri="{FF2B5EF4-FFF2-40B4-BE49-F238E27FC236}">
                  <a16:creationId xmlns:a16="http://schemas.microsoft.com/office/drawing/2014/main" id="{0F37A5B5-54E4-48BA-B708-38C8A1C6F19D}"/>
                </a:ext>
              </a:extLst>
            </p:cNvPr>
            <p:cNvSpPr/>
            <p:nvPr/>
          </p:nvSpPr>
          <p:spPr>
            <a:xfrm>
              <a:off x="1651069" y="2180774"/>
              <a:ext cx="478966" cy="478966"/>
            </a:xfrm>
            <a:custGeom>
              <a:avLst/>
              <a:gdLst>
                <a:gd name="connsiteX0" fmla="*/ 15554 w 331788"/>
                <a:gd name="connsiteY0" fmla="*/ 301625 h 331788"/>
                <a:gd name="connsiteX1" fmla="*/ 127029 w 331788"/>
                <a:gd name="connsiteY1" fmla="*/ 301625 h 331788"/>
                <a:gd name="connsiteX2" fmla="*/ 141288 w 331788"/>
                <a:gd name="connsiteY2" fmla="*/ 316051 h 331788"/>
                <a:gd name="connsiteX3" fmla="*/ 127029 w 331788"/>
                <a:gd name="connsiteY3" fmla="*/ 331788 h 331788"/>
                <a:gd name="connsiteX4" fmla="*/ 15554 w 331788"/>
                <a:gd name="connsiteY4" fmla="*/ 331788 h 331788"/>
                <a:gd name="connsiteX5" fmla="*/ 0 w 331788"/>
                <a:gd name="connsiteY5" fmla="*/ 316051 h 331788"/>
                <a:gd name="connsiteX6" fmla="*/ 15554 w 331788"/>
                <a:gd name="connsiteY6" fmla="*/ 301625 h 331788"/>
                <a:gd name="connsiteX7" fmla="*/ 15554 w 331788"/>
                <a:gd name="connsiteY7" fmla="*/ 263525 h 331788"/>
                <a:gd name="connsiteX8" fmla="*/ 95920 w 331788"/>
                <a:gd name="connsiteY8" fmla="*/ 263525 h 331788"/>
                <a:gd name="connsiteX9" fmla="*/ 141288 w 331788"/>
                <a:gd name="connsiteY9" fmla="*/ 283634 h 331788"/>
                <a:gd name="connsiteX10" fmla="*/ 127029 w 331788"/>
                <a:gd name="connsiteY10" fmla="*/ 293688 h 331788"/>
                <a:gd name="connsiteX11" fmla="*/ 15554 w 331788"/>
                <a:gd name="connsiteY11" fmla="*/ 293688 h 331788"/>
                <a:gd name="connsiteX12" fmla="*/ 0 w 331788"/>
                <a:gd name="connsiteY12" fmla="*/ 278607 h 331788"/>
                <a:gd name="connsiteX13" fmla="*/ 15554 w 331788"/>
                <a:gd name="connsiteY13" fmla="*/ 263525 h 331788"/>
                <a:gd name="connsiteX14" fmla="*/ 270156 w 331788"/>
                <a:gd name="connsiteY14" fmla="*/ 228600 h 331788"/>
                <a:gd name="connsiteX15" fmla="*/ 316380 w 331788"/>
                <a:gd name="connsiteY15" fmla="*/ 228600 h 331788"/>
                <a:gd name="connsiteX16" fmla="*/ 331788 w 331788"/>
                <a:gd name="connsiteY16" fmla="*/ 244337 h 331788"/>
                <a:gd name="connsiteX17" fmla="*/ 316380 w 331788"/>
                <a:gd name="connsiteY17" fmla="*/ 258763 h 331788"/>
                <a:gd name="connsiteX18" fmla="*/ 244475 w 331788"/>
                <a:gd name="connsiteY18" fmla="*/ 258763 h 331788"/>
                <a:gd name="connsiteX19" fmla="*/ 270156 w 331788"/>
                <a:gd name="connsiteY19" fmla="*/ 228600 h 331788"/>
                <a:gd name="connsiteX20" fmla="*/ 15586 w 331788"/>
                <a:gd name="connsiteY20" fmla="*/ 225425 h 331788"/>
                <a:gd name="connsiteX21" fmla="*/ 61046 w 331788"/>
                <a:gd name="connsiteY21" fmla="*/ 225425 h 331788"/>
                <a:gd name="connsiteX22" fmla="*/ 85725 w 331788"/>
                <a:gd name="connsiteY22" fmla="*/ 255588 h 331788"/>
                <a:gd name="connsiteX23" fmla="*/ 15586 w 331788"/>
                <a:gd name="connsiteY23" fmla="*/ 255588 h 331788"/>
                <a:gd name="connsiteX24" fmla="*/ 0 w 331788"/>
                <a:gd name="connsiteY24" fmla="*/ 241162 h 331788"/>
                <a:gd name="connsiteX25" fmla="*/ 15586 w 331788"/>
                <a:gd name="connsiteY25" fmla="*/ 225425 h 331788"/>
                <a:gd name="connsiteX26" fmla="*/ 283493 w 331788"/>
                <a:gd name="connsiteY26" fmla="*/ 190500 h 331788"/>
                <a:gd name="connsiteX27" fmla="*/ 316125 w 331788"/>
                <a:gd name="connsiteY27" fmla="*/ 190500 h 331788"/>
                <a:gd name="connsiteX28" fmla="*/ 331788 w 331788"/>
                <a:gd name="connsiteY28" fmla="*/ 204926 h 331788"/>
                <a:gd name="connsiteX29" fmla="*/ 316125 w 331788"/>
                <a:gd name="connsiteY29" fmla="*/ 220663 h 331788"/>
                <a:gd name="connsiteX30" fmla="*/ 273050 w 331788"/>
                <a:gd name="connsiteY30" fmla="*/ 220663 h 331788"/>
                <a:gd name="connsiteX31" fmla="*/ 283493 w 331788"/>
                <a:gd name="connsiteY31" fmla="*/ 190500 h 331788"/>
                <a:gd name="connsiteX32" fmla="*/ 15586 w 331788"/>
                <a:gd name="connsiteY32" fmla="*/ 188912 h 331788"/>
                <a:gd name="connsiteX33" fmla="*/ 46759 w 331788"/>
                <a:gd name="connsiteY33" fmla="*/ 188912 h 331788"/>
                <a:gd name="connsiteX34" fmla="*/ 57150 w 331788"/>
                <a:gd name="connsiteY34" fmla="*/ 217487 h 331788"/>
                <a:gd name="connsiteX35" fmla="*/ 15586 w 331788"/>
                <a:gd name="connsiteY35" fmla="*/ 217487 h 331788"/>
                <a:gd name="connsiteX36" fmla="*/ 0 w 331788"/>
                <a:gd name="connsiteY36" fmla="*/ 202578 h 331788"/>
                <a:gd name="connsiteX37" fmla="*/ 15586 w 331788"/>
                <a:gd name="connsiteY37" fmla="*/ 188912 h 331788"/>
                <a:gd name="connsiteX38" fmla="*/ 169863 w 331788"/>
                <a:gd name="connsiteY38" fmla="*/ 174625 h 331788"/>
                <a:gd name="connsiteX39" fmla="*/ 169863 w 331788"/>
                <a:gd name="connsiteY39" fmla="*/ 201613 h 331788"/>
                <a:gd name="connsiteX40" fmla="*/ 187326 w 331788"/>
                <a:gd name="connsiteY40" fmla="*/ 188762 h 331788"/>
                <a:gd name="connsiteX41" fmla="*/ 169863 w 331788"/>
                <a:gd name="connsiteY41" fmla="*/ 174625 h 331788"/>
                <a:gd name="connsiteX42" fmla="*/ 285750 w 331788"/>
                <a:gd name="connsiteY42" fmla="*/ 152400 h 331788"/>
                <a:gd name="connsiteX43" fmla="*/ 316442 w 331788"/>
                <a:gd name="connsiteY43" fmla="*/ 152400 h 331788"/>
                <a:gd name="connsiteX44" fmla="*/ 331788 w 331788"/>
                <a:gd name="connsiteY44" fmla="*/ 167481 h 331788"/>
                <a:gd name="connsiteX45" fmla="*/ 316442 w 331788"/>
                <a:gd name="connsiteY45" fmla="*/ 182563 h 331788"/>
                <a:gd name="connsiteX46" fmla="*/ 285750 w 331788"/>
                <a:gd name="connsiteY46" fmla="*/ 182563 h 331788"/>
                <a:gd name="connsiteX47" fmla="*/ 287029 w 331788"/>
                <a:gd name="connsiteY47" fmla="*/ 166225 h 331788"/>
                <a:gd name="connsiteX48" fmla="*/ 285750 w 331788"/>
                <a:gd name="connsiteY48" fmla="*/ 152400 h 331788"/>
                <a:gd name="connsiteX49" fmla="*/ 15875 w 331788"/>
                <a:gd name="connsiteY49" fmla="*/ 149225 h 331788"/>
                <a:gd name="connsiteX50" fmla="*/ 47625 w 331788"/>
                <a:gd name="connsiteY50" fmla="*/ 149225 h 331788"/>
                <a:gd name="connsiteX51" fmla="*/ 46302 w 331788"/>
                <a:gd name="connsiteY51" fmla="*/ 166423 h 331788"/>
                <a:gd name="connsiteX52" fmla="*/ 47625 w 331788"/>
                <a:gd name="connsiteY52" fmla="*/ 180975 h 331788"/>
                <a:gd name="connsiteX53" fmla="*/ 15875 w 331788"/>
                <a:gd name="connsiteY53" fmla="*/ 180975 h 331788"/>
                <a:gd name="connsiteX54" fmla="*/ 0 w 331788"/>
                <a:gd name="connsiteY54" fmla="*/ 165100 h 331788"/>
                <a:gd name="connsiteX55" fmla="*/ 15875 w 331788"/>
                <a:gd name="connsiteY55" fmla="*/ 149225 h 331788"/>
                <a:gd name="connsiteX56" fmla="*/ 161925 w 331788"/>
                <a:gd name="connsiteY56" fmla="*/ 130175 h 331788"/>
                <a:gd name="connsiteX57" fmla="*/ 146050 w 331788"/>
                <a:gd name="connsiteY57" fmla="*/ 141455 h 331788"/>
                <a:gd name="connsiteX58" fmla="*/ 161925 w 331788"/>
                <a:gd name="connsiteY58" fmla="*/ 153988 h 331788"/>
                <a:gd name="connsiteX59" fmla="*/ 274638 w 331788"/>
                <a:gd name="connsiteY59" fmla="*/ 114300 h 331788"/>
                <a:gd name="connsiteX60" fmla="*/ 316202 w 331788"/>
                <a:gd name="connsiteY60" fmla="*/ 114300 h 331788"/>
                <a:gd name="connsiteX61" fmla="*/ 331788 w 331788"/>
                <a:gd name="connsiteY61" fmla="*/ 130037 h 331788"/>
                <a:gd name="connsiteX62" fmla="*/ 316202 w 331788"/>
                <a:gd name="connsiteY62" fmla="*/ 144463 h 331788"/>
                <a:gd name="connsiteX63" fmla="*/ 283730 w 331788"/>
                <a:gd name="connsiteY63" fmla="*/ 144463 h 331788"/>
                <a:gd name="connsiteX64" fmla="*/ 274638 w 331788"/>
                <a:gd name="connsiteY64" fmla="*/ 114300 h 331788"/>
                <a:gd name="connsiteX65" fmla="*/ 15663 w 331788"/>
                <a:gd name="connsiteY65" fmla="*/ 111125 h 331788"/>
                <a:gd name="connsiteX66" fmla="*/ 58738 w 331788"/>
                <a:gd name="connsiteY66" fmla="*/ 111125 h 331788"/>
                <a:gd name="connsiteX67" fmla="*/ 48295 w 331788"/>
                <a:gd name="connsiteY67" fmla="*/ 141288 h 331788"/>
                <a:gd name="connsiteX68" fmla="*/ 15663 w 331788"/>
                <a:gd name="connsiteY68" fmla="*/ 141288 h 331788"/>
                <a:gd name="connsiteX69" fmla="*/ 0 w 331788"/>
                <a:gd name="connsiteY69" fmla="*/ 126862 h 331788"/>
                <a:gd name="connsiteX70" fmla="*/ 15663 w 331788"/>
                <a:gd name="connsiteY70" fmla="*/ 111125 h 331788"/>
                <a:gd name="connsiteX71" fmla="*/ 165894 w 331788"/>
                <a:gd name="connsiteY71" fmla="*/ 104775 h 331788"/>
                <a:gd name="connsiteX72" fmla="*/ 169783 w 331788"/>
                <a:gd name="connsiteY72" fmla="*/ 109934 h 331788"/>
                <a:gd name="connsiteX73" fmla="*/ 169783 w 331788"/>
                <a:gd name="connsiteY73" fmla="*/ 116383 h 331788"/>
                <a:gd name="connsiteX74" fmla="*/ 203492 w 331788"/>
                <a:gd name="connsiteY74" fmla="*/ 137021 h 331788"/>
                <a:gd name="connsiteX75" fmla="*/ 194417 w 331788"/>
                <a:gd name="connsiteY75" fmla="*/ 146050 h 331788"/>
                <a:gd name="connsiteX76" fmla="*/ 169783 w 331788"/>
                <a:gd name="connsiteY76" fmla="*/ 130572 h 331788"/>
                <a:gd name="connsiteX77" fmla="*/ 169783 w 331788"/>
                <a:gd name="connsiteY77" fmla="*/ 156369 h 331788"/>
                <a:gd name="connsiteX78" fmla="*/ 204788 w 331788"/>
                <a:gd name="connsiteY78" fmla="*/ 187325 h 331788"/>
                <a:gd name="connsiteX79" fmla="*/ 169783 w 331788"/>
                <a:gd name="connsiteY79" fmla="*/ 215702 h 331788"/>
                <a:gd name="connsiteX80" fmla="*/ 169783 w 331788"/>
                <a:gd name="connsiteY80" fmla="*/ 223441 h 331788"/>
                <a:gd name="connsiteX81" fmla="*/ 165894 w 331788"/>
                <a:gd name="connsiteY81" fmla="*/ 228600 h 331788"/>
                <a:gd name="connsiteX82" fmla="*/ 162004 w 331788"/>
                <a:gd name="connsiteY82" fmla="*/ 223441 h 331788"/>
                <a:gd name="connsiteX83" fmla="*/ 162004 w 331788"/>
                <a:gd name="connsiteY83" fmla="*/ 215702 h 331788"/>
                <a:gd name="connsiteX84" fmla="*/ 127000 w 331788"/>
                <a:gd name="connsiteY84" fmla="*/ 189905 h 331788"/>
                <a:gd name="connsiteX85" fmla="*/ 136075 w 331788"/>
                <a:gd name="connsiteY85" fmla="*/ 182166 h 331788"/>
                <a:gd name="connsiteX86" fmla="*/ 162004 w 331788"/>
                <a:gd name="connsiteY86" fmla="*/ 201513 h 331788"/>
                <a:gd name="connsiteX87" fmla="*/ 162004 w 331788"/>
                <a:gd name="connsiteY87" fmla="*/ 173137 h 331788"/>
                <a:gd name="connsiteX88" fmla="*/ 129593 w 331788"/>
                <a:gd name="connsiteY88" fmla="*/ 144760 h 331788"/>
                <a:gd name="connsiteX89" fmla="*/ 162004 w 331788"/>
                <a:gd name="connsiteY89" fmla="*/ 116383 h 331788"/>
                <a:gd name="connsiteX90" fmla="*/ 162004 w 331788"/>
                <a:gd name="connsiteY90" fmla="*/ 109934 h 331788"/>
                <a:gd name="connsiteX91" fmla="*/ 165894 w 331788"/>
                <a:gd name="connsiteY91" fmla="*/ 104775 h 331788"/>
                <a:gd name="connsiteX92" fmla="*/ 165895 w 331788"/>
                <a:gd name="connsiteY92" fmla="*/ 90487 h 331788"/>
                <a:gd name="connsiteX93" fmla="*/ 90488 w 331788"/>
                <a:gd name="connsiteY93" fmla="*/ 165894 h 331788"/>
                <a:gd name="connsiteX94" fmla="*/ 165895 w 331788"/>
                <a:gd name="connsiteY94" fmla="*/ 241301 h 331788"/>
                <a:gd name="connsiteX95" fmla="*/ 241302 w 331788"/>
                <a:gd name="connsiteY95" fmla="*/ 165894 h 331788"/>
                <a:gd name="connsiteX96" fmla="*/ 165895 w 331788"/>
                <a:gd name="connsiteY96" fmla="*/ 90487 h 331788"/>
                <a:gd name="connsiteX97" fmla="*/ 246063 w 331788"/>
                <a:gd name="connsiteY97" fmla="*/ 76200 h 331788"/>
                <a:gd name="connsiteX98" fmla="*/ 316202 w 331788"/>
                <a:gd name="connsiteY98" fmla="*/ 76200 h 331788"/>
                <a:gd name="connsiteX99" fmla="*/ 331788 w 331788"/>
                <a:gd name="connsiteY99" fmla="*/ 90626 h 331788"/>
                <a:gd name="connsiteX100" fmla="*/ 316202 w 331788"/>
                <a:gd name="connsiteY100" fmla="*/ 106363 h 331788"/>
                <a:gd name="connsiteX101" fmla="*/ 270742 w 331788"/>
                <a:gd name="connsiteY101" fmla="*/ 106363 h 331788"/>
                <a:gd name="connsiteX102" fmla="*/ 246063 w 331788"/>
                <a:gd name="connsiteY102" fmla="*/ 76200 h 331788"/>
                <a:gd name="connsiteX103" fmla="*/ 15688 w 331788"/>
                <a:gd name="connsiteY103" fmla="*/ 74612 h 331788"/>
                <a:gd name="connsiteX104" fmla="*/ 88900 w 331788"/>
                <a:gd name="connsiteY104" fmla="*/ 74612 h 331788"/>
                <a:gd name="connsiteX105" fmla="*/ 62753 w 331788"/>
                <a:gd name="connsiteY105" fmla="*/ 104775 h 331788"/>
                <a:gd name="connsiteX106" fmla="*/ 15688 w 331788"/>
                <a:gd name="connsiteY106" fmla="*/ 104775 h 331788"/>
                <a:gd name="connsiteX107" fmla="*/ 0 w 331788"/>
                <a:gd name="connsiteY107" fmla="*/ 89038 h 331788"/>
                <a:gd name="connsiteX108" fmla="*/ 15688 w 331788"/>
                <a:gd name="connsiteY108" fmla="*/ 74612 h 331788"/>
                <a:gd name="connsiteX109" fmla="*/ 166688 w 331788"/>
                <a:gd name="connsiteY109" fmla="*/ 61912 h 331788"/>
                <a:gd name="connsiteX110" fmla="*/ 271463 w 331788"/>
                <a:gd name="connsiteY110" fmla="*/ 166687 h 331788"/>
                <a:gd name="connsiteX111" fmla="*/ 166688 w 331788"/>
                <a:gd name="connsiteY111" fmla="*/ 271462 h 331788"/>
                <a:gd name="connsiteX112" fmla="*/ 61913 w 331788"/>
                <a:gd name="connsiteY112" fmla="*/ 166687 h 331788"/>
                <a:gd name="connsiteX113" fmla="*/ 166688 w 331788"/>
                <a:gd name="connsiteY113" fmla="*/ 61912 h 331788"/>
                <a:gd name="connsiteX114" fmla="*/ 204759 w 331788"/>
                <a:gd name="connsiteY114" fmla="*/ 38100 h 331788"/>
                <a:gd name="connsiteX115" fmla="*/ 316234 w 331788"/>
                <a:gd name="connsiteY115" fmla="*/ 38100 h 331788"/>
                <a:gd name="connsiteX116" fmla="*/ 331788 w 331788"/>
                <a:gd name="connsiteY116" fmla="*/ 53975 h 331788"/>
                <a:gd name="connsiteX117" fmla="*/ 316234 w 331788"/>
                <a:gd name="connsiteY117" fmla="*/ 69850 h 331788"/>
                <a:gd name="connsiteX118" fmla="*/ 235868 w 331788"/>
                <a:gd name="connsiteY118" fmla="*/ 69850 h 331788"/>
                <a:gd name="connsiteX119" fmla="*/ 190500 w 331788"/>
                <a:gd name="connsiteY119" fmla="*/ 48683 h 331788"/>
                <a:gd name="connsiteX120" fmla="*/ 204759 w 331788"/>
                <a:gd name="connsiteY120" fmla="*/ 38100 h 331788"/>
                <a:gd name="connsiteX121" fmla="*/ 204759 w 331788"/>
                <a:gd name="connsiteY121" fmla="*/ 0 h 331788"/>
                <a:gd name="connsiteX122" fmla="*/ 316234 w 331788"/>
                <a:gd name="connsiteY122" fmla="*/ 0 h 331788"/>
                <a:gd name="connsiteX123" fmla="*/ 331788 w 331788"/>
                <a:gd name="connsiteY123" fmla="*/ 15737 h 331788"/>
                <a:gd name="connsiteX124" fmla="*/ 316234 w 331788"/>
                <a:gd name="connsiteY124" fmla="*/ 30163 h 331788"/>
                <a:gd name="connsiteX125" fmla="*/ 204759 w 331788"/>
                <a:gd name="connsiteY125" fmla="*/ 30163 h 331788"/>
                <a:gd name="connsiteX126" fmla="*/ 190500 w 331788"/>
                <a:gd name="connsiteY126" fmla="*/ 15737 h 331788"/>
                <a:gd name="connsiteX127" fmla="*/ 204759 w 331788"/>
                <a:gd name="connsiteY127" fmla="*/ 0 h 331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331788" h="331788">
                  <a:moveTo>
                    <a:pt x="15554" y="301625"/>
                  </a:moveTo>
                  <a:cubicBezTo>
                    <a:pt x="15554" y="301625"/>
                    <a:pt x="15554" y="301625"/>
                    <a:pt x="127029" y="301625"/>
                  </a:cubicBezTo>
                  <a:cubicBezTo>
                    <a:pt x="134807" y="301625"/>
                    <a:pt x="141288" y="308182"/>
                    <a:pt x="141288" y="316051"/>
                  </a:cubicBezTo>
                  <a:cubicBezTo>
                    <a:pt x="141288" y="325231"/>
                    <a:pt x="134807" y="331788"/>
                    <a:pt x="127029" y="331788"/>
                  </a:cubicBezTo>
                  <a:cubicBezTo>
                    <a:pt x="127029" y="331788"/>
                    <a:pt x="127029" y="331788"/>
                    <a:pt x="15554" y="331788"/>
                  </a:cubicBezTo>
                  <a:cubicBezTo>
                    <a:pt x="6481" y="331788"/>
                    <a:pt x="0" y="325231"/>
                    <a:pt x="0" y="316051"/>
                  </a:cubicBezTo>
                  <a:cubicBezTo>
                    <a:pt x="0" y="308182"/>
                    <a:pt x="6481" y="301625"/>
                    <a:pt x="15554" y="301625"/>
                  </a:cubicBezTo>
                  <a:close/>
                  <a:moveTo>
                    <a:pt x="15554" y="263525"/>
                  </a:moveTo>
                  <a:cubicBezTo>
                    <a:pt x="15554" y="263525"/>
                    <a:pt x="15554" y="263525"/>
                    <a:pt x="95920" y="263525"/>
                  </a:cubicBezTo>
                  <a:cubicBezTo>
                    <a:pt x="108882" y="273579"/>
                    <a:pt x="124437" y="279863"/>
                    <a:pt x="141288" y="283634"/>
                  </a:cubicBezTo>
                  <a:cubicBezTo>
                    <a:pt x="138695" y="288661"/>
                    <a:pt x="133510" y="293688"/>
                    <a:pt x="127029" y="293688"/>
                  </a:cubicBezTo>
                  <a:cubicBezTo>
                    <a:pt x="127029" y="293688"/>
                    <a:pt x="127029" y="293688"/>
                    <a:pt x="15554" y="293688"/>
                  </a:cubicBezTo>
                  <a:cubicBezTo>
                    <a:pt x="6481" y="293688"/>
                    <a:pt x="0" y="286147"/>
                    <a:pt x="0" y="278607"/>
                  </a:cubicBezTo>
                  <a:cubicBezTo>
                    <a:pt x="0" y="271066"/>
                    <a:pt x="6481" y="263525"/>
                    <a:pt x="15554" y="263525"/>
                  </a:cubicBezTo>
                  <a:close/>
                  <a:moveTo>
                    <a:pt x="270156" y="228600"/>
                  </a:moveTo>
                  <a:cubicBezTo>
                    <a:pt x="270156" y="228600"/>
                    <a:pt x="270156" y="228600"/>
                    <a:pt x="316380" y="228600"/>
                  </a:cubicBezTo>
                  <a:cubicBezTo>
                    <a:pt x="325368" y="228600"/>
                    <a:pt x="331788" y="235157"/>
                    <a:pt x="331788" y="244337"/>
                  </a:cubicBezTo>
                  <a:cubicBezTo>
                    <a:pt x="331788" y="252206"/>
                    <a:pt x="325368" y="258763"/>
                    <a:pt x="316380" y="258763"/>
                  </a:cubicBezTo>
                  <a:cubicBezTo>
                    <a:pt x="316380" y="258763"/>
                    <a:pt x="316380" y="258763"/>
                    <a:pt x="244475" y="258763"/>
                  </a:cubicBezTo>
                  <a:cubicBezTo>
                    <a:pt x="254747" y="250895"/>
                    <a:pt x="262451" y="240403"/>
                    <a:pt x="270156" y="228600"/>
                  </a:cubicBezTo>
                  <a:close/>
                  <a:moveTo>
                    <a:pt x="15586" y="225425"/>
                  </a:moveTo>
                  <a:cubicBezTo>
                    <a:pt x="15586" y="225425"/>
                    <a:pt x="15586" y="225425"/>
                    <a:pt x="61046" y="225425"/>
                  </a:cubicBezTo>
                  <a:cubicBezTo>
                    <a:pt x="67541" y="237228"/>
                    <a:pt x="76633" y="247720"/>
                    <a:pt x="85725" y="255588"/>
                  </a:cubicBezTo>
                  <a:cubicBezTo>
                    <a:pt x="85725" y="255588"/>
                    <a:pt x="85725" y="255588"/>
                    <a:pt x="15586" y="255588"/>
                  </a:cubicBezTo>
                  <a:cubicBezTo>
                    <a:pt x="6494" y="255588"/>
                    <a:pt x="0" y="249031"/>
                    <a:pt x="0" y="241162"/>
                  </a:cubicBezTo>
                  <a:cubicBezTo>
                    <a:pt x="0" y="231982"/>
                    <a:pt x="6494" y="225425"/>
                    <a:pt x="15586" y="225425"/>
                  </a:cubicBezTo>
                  <a:close/>
                  <a:moveTo>
                    <a:pt x="283493" y="190500"/>
                  </a:moveTo>
                  <a:cubicBezTo>
                    <a:pt x="283493" y="190500"/>
                    <a:pt x="283493" y="190500"/>
                    <a:pt x="316125" y="190500"/>
                  </a:cubicBezTo>
                  <a:cubicBezTo>
                    <a:pt x="325262" y="190500"/>
                    <a:pt x="331788" y="197057"/>
                    <a:pt x="331788" y="204926"/>
                  </a:cubicBezTo>
                  <a:cubicBezTo>
                    <a:pt x="331788" y="214106"/>
                    <a:pt x="325262" y="220663"/>
                    <a:pt x="316125" y="220663"/>
                  </a:cubicBezTo>
                  <a:cubicBezTo>
                    <a:pt x="316125" y="220663"/>
                    <a:pt x="316125" y="220663"/>
                    <a:pt x="273050" y="220663"/>
                  </a:cubicBezTo>
                  <a:cubicBezTo>
                    <a:pt x="278271" y="211483"/>
                    <a:pt x="282187" y="200992"/>
                    <a:pt x="283493" y="190500"/>
                  </a:cubicBezTo>
                  <a:close/>
                  <a:moveTo>
                    <a:pt x="15586" y="188912"/>
                  </a:moveTo>
                  <a:cubicBezTo>
                    <a:pt x="15586" y="188912"/>
                    <a:pt x="15586" y="188912"/>
                    <a:pt x="46759" y="188912"/>
                  </a:cubicBezTo>
                  <a:cubicBezTo>
                    <a:pt x="49357" y="198851"/>
                    <a:pt x="53253" y="208790"/>
                    <a:pt x="57150" y="217487"/>
                  </a:cubicBezTo>
                  <a:cubicBezTo>
                    <a:pt x="57150" y="217487"/>
                    <a:pt x="57150" y="217487"/>
                    <a:pt x="15586" y="217487"/>
                  </a:cubicBezTo>
                  <a:cubicBezTo>
                    <a:pt x="6494" y="217487"/>
                    <a:pt x="0" y="211275"/>
                    <a:pt x="0" y="202578"/>
                  </a:cubicBezTo>
                  <a:cubicBezTo>
                    <a:pt x="0" y="195124"/>
                    <a:pt x="6494" y="188912"/>
                    <a:pt x="15586" y="188912"/>
                  </a:cubicBezTo>
                  <a:close/>
                  <a:moveTo>
                    <a:pt x="169863" y="174625"/>
                  </a:moveTo>
                  <a:cubicBezTo>
                    <a:pt x="169863" y="174625"/>
                    <a:pt x="169863" y="174625"/>
                    <a:pt x="169863" y="201613"/>
                  </a:cubicBezTo>
                  <a:cubicBezTo>
                    <a:pt x="179266" y="201613"/>
                    <a:pt x="187326" y="197758"/>
                    <a:pt x="187326" y="188762"/>
                  </a:cubicBezTo>
                  <a:cubicBezTo>
                    <a:pt x="187326" y="178481"/>
                    <a:pt x="177923" y="175910"/>
                    <a:pt x="169863" y="174625"/>
                  </a:cubicBezTo>
                  <a:close/>
                  <a:moveTo>
                    <a:pt x="285750" y="152400"/>
                  </a:moveTo>
                  <a:cubicBezTo>
                    <a:pt x="285750" y="152400"/>
                    <a:pt x="285750" y="152400"/>
                    <a:pt x="316442" y="152400"/>
                  </a:cubicBezTo>
                  <a:cubicBezTo>
                    <a:pt x="325394" y="152400"/>
                    <a:pt x="331788" y="159941"/>
                    <a:pt x="331788" y="167481"/>
                  </a:cubicBezTo>
                  <a:cubicBezTo>
                    <a:pt x="331788" y="175022"/>
                    <a:pt x="325394" y="182563"/>
                    <a:pt x="316442" y="182563"/>
                  </a:cubicBezTo>
                  <a:cubicBezTo>
                    <a:pt x="316442" y="182563"/>
                    <a:pt x="316442" y="182563"/>
                    <a:pt x="285750" y="182563"/>
                  </a:cubicBezTo>
                  <a:cubicBezTo>
                    <a:pt x="287029" y="176279"/>
                    <a:pt x="287029" y="171252"/>
                    <a:pt x="287029" y="166225"/>
                  </a:cubicBezTo>
                  <a:cubicBezTo>
                    <a:pt x="287029" y="161197"/>
                    <a:pt x="287029" y="157427"/>
                    <a:pt x="285750" y="152400"/>
                  </a:cubicBezTo>
                  <a:close/>
                  <a:moveTo>
                    <a:pt x="15875" y="149225"/>
                  </a:moveTo>
                  <a:cubicBezTo>
                    <a:pt x="15875" y="149225"/>
                    <a:pt x="15875" y="149225"/>
                    <a:pt x="47625" y="149225"/>
                  </a:cubicBezTo>
                  <a:cubicBezTo>
                    <a:pt x="46302" y="155839"/>
                    <a:pt x="46302" y="161131"/>
                    <a:pt x="46302" y="166423"/>
                  </a:cubicBezTo>
                  <a:cubicBezTo>
                    <a:pt x="46302" y="171714"/>
                    <a:pt x="46302" y="175683"/>
                    <a:pt x="47625" y="180975"/>
                  </a:cubicBezTo>
                  <a:cubicBezTo>
                    <a:pt x="47625" y="180975"/>
                    <a:pt x="47625" y="180975"/>
                    <a:pt x="15875" y="180975"/>
                  </a:cubicBezTo>
                  <a:cubicBezTo>
                    <a:pt x="6614" y="180975"/>
                    <a:pt x="0" y="173037"/>
                    <a:pt x="0" y="165100"/>
                  </a:cubicBezTo>
                  <a:cubicBezTo>
                    <a:pt x="0" y="157162"/>
                    <a:pt x="6614" y="149225"/>
                    <a:pt x="15875" y="149225"/>
                  </a:cubicBezTo>
                  <a:close/>
                  <a:moveTo>
                    <a:pt x="161925" y="130175"/>
                  </a:moveTo>
                  <a:cubicBezTo>
                    <a:pt x="152664" y="130175"/>
                    <a:pt x="146050" y="135188"/>
                    <a:pt x="146050" y="141455"/>
                  </a:cubicBezTo>
                  <a:cubicBezTo>
                    <a:pt x="146050" y="147721"/>
                    <a:pt x="151341" y="151481"/>
                    <a:pt x="161925" y="153988"/>
                  </a:cubicBezTo>
                  <a:close/>
                  <a:moveTo>
                    <a:pt x="274638" y="114300"/>
                  </a:moveTo>
                  <a:cubicBezTo>
                    <a:pt x="274638" y="114300"/>
                    <a:pt x="274638" y="114300"/>
                    <a:pt x="316202" y="114300"/>
                  </a:cubicBezTo>
                  <a:cubicBezTo>
                    <a:pt x="325294" y="114300"/>
                    <a:pt x="331788" y="120857"/>
                    <a:pt x="331788" y="130037"/>
                  </a:cubicBezTo>
                  <a:cubicBezTo>
                    <a:pt x="331788" y="137906"/>
                    <a:pt x="325294" y="144463"/>
                    <a:pt x="316202" y="144463"/>
                  </a:cubicBezTo>
                  <a:cubicBezTo>
                    <a:pt x="316202" y="144463"/>
                    <a:pt x="316202" y="144463"/>
                    <a:pt x="283730" y="144463"/>
                  </a:cubicBezTo>
                  <a:cubicBezTo>
                    <a:pt x="282431" y="133971"/>
                    <a:pt x="278535" y="123480"/>
                    <a:pt x="274638" y="114300"/>
                  </a:cubicBezTo>
                  <a:close/>
                  <a:moveTo>
                    <a:pt x="15663" y="111125"/>
                  </a:moveTo>
                  <a:cubicBezTo>
                    <a:pt x="15663" y="111125"/>
                    <a:pt x="15663" y="111125"/>
                    <a:pt x="58738" y="111125"/>
                  </a:cubicBezTo>
                  <a:cubicBezTo>
                    <a:pt x="53517" y="120305"/>
                    <a:pt x="49601" y="130796"/>
                    <a:pt x="48295" y="141288"/>
                  </a:cubicBezTo>
                  <a:cubicBezTo>
                    <a:pt x="48295" y="141288"/>
                    <a:pt x="48295" y="141288"/>
                    <a:pt x="15663" y="141288"/>
                  </a:cubicBezTo>
                  <a:cubicBezTo>
                    <a:pt x="6526" y="141288"/>
                    <a:pt x="0" y="134731"/>
                    <a:pt x="0" y="126862"/>
                  </a:cubicBezTo>
                  <a:cubicBezTo>
                    <a:pt x="0" y="117682"/>
                    <a:pt x="6526" y="111125"/>
                    <a:pt x="15663" y="111125"/>
                  </a:cubicBezTo>
                  <a:close/>
                  <a:moveTo>
                    <a:pt x="165894" y="104775"/>
                  </a:moveTo>
                  <a:cubicBezTo>
                    <a:pt x="168487" y="104775"/>
                    <a:pt x="169783" y="107355"/>
                    <a:pt x="169783" y="109934"/>
                  </a:cubicBezTo>
                  <a:cubicBezTo>
                    <a:pt x="169783" y="109934"/>
                    <a:pt x="169783" y="109934"/>
                    <a:pt x="169783" y="116383"/>
                  </a:cubicBezTo>
                  <a:cubicBezTo>
                    <a:pt x="181452" y="116383"/>
                    <a:pt x="203492" y="124123"/>
                    <a:pt x="203492" y="137021"/>
                  </a:cubicBezTo>
                  <a:cubicBezTo>
                    <a:pt x="203492" y="142180"/>
                    <a:pt x="198306" y="146050"/>
                    <a:pt x="194417" y="146050"/>
                  </a:cubicBezTo>
                  <a:cubicBezTo>
                    <a:pt x="185341" y="146050"/>
                    <a:pt x="185341" y="130572"/>
                    <a:pt x="169783" y="130572"/>
                  </a:cubicBezTo>
                  <a:cubicBezTo>
                    <a:pt x="169783" y="130572"/>
                    <a:pt x="169783" y="130572"/>
                    <a:pt x="169783" y="156369"/>
                  </a:cubicBezTo>
                  <a:cubicBezTo>
                    <a:pt x="187934" y="160238"/>
                    <a:pt x="204788" y="165398"/>
                    <a:pt x="204788" y="187325"/>
                  </a:cubicBezTo>
                  <a:cubicBezTo>
                    <a:pt x="204788" y="205383"/>
                    <a:pt x="190527" y="214412"/>
                    <a:pt x="169783" y="215702"/>
                  </a:cubicBezTo>
                  <a:cubicBezTo>
                    <a:pt x="169783" y="215702"/>
                    <a:pt x="169783" y="215702"/>
                    <a:pt x="169783" y="223441"/>
                  </a:cubicBezTo>
                  <a:cubicBezTo>
                    <a:pt x="169783" y="226020"/>
                    <a:pt x="168487" y="228600"/>
                    <a:pt x="165894" y="228600"/>
                  </a:cubicBezTo>
                  <a:cubicBezTo>
                    <a:pt x="163301" y="228600"/>
                    <a:pt x="162004" y="226020"/>
                    <a:pt x="162004" y="223441"/>
                  </a:cubicBezTo>
                  <a:cubicBezTo>
                    <a:pt x="162004" y="223441"/>
                    <a:pt x="162004" y="223441"/>
                    <a:pt x="162004" y="215702"/>
                  </a:cubicBezTo>
                  <a:cubicBezTo>
                    <a:pt x="138668" y="214412"/>
                    <a:pt x="127000" y="201513"/>
                    <a:pt x="127000" y="189905"/>
                  </a:cubicBezTo>
                  <a:cubicBezTo>
                    <a:pt x="127000" y="184745"/>
                    <a:pt x="130889" y="182166"/>
                    <a:pt x="136075" y="182166"/>
                  </a:cubicBezTo>
                  <a:cubicBezTo>
                    <a:pt x="151633" y="182166"/>
                    <a:pt x="138668" y="200224"/>
                    <a:pt x="162004" y="201513"/>
                  </a:cubicBezTo>
                  <a:cubicBezTo>
                    <a:pt x="162004" y="201513"/>
                    <a:pt x="162004" y="201513"/>
                    <a:pt x="162004" y="173137"/>
                  </a:cubicBezTo>
                  <a:cubicBezTo>
                    <a:pt x="141261" y="169267"/>
                    <a:pt x="129593" y="160238"/>
                    <a:pt x="129593" y="144760"/>
                  </a:cubicBezTo>
                  <a:cubicBezTo>
                    <a:pt x="129593" y="126702"/>
                    <a:pt x="145150" y="117673"/>
                    <a:pt x="162004" y="116383"/>
                  </a:cubicBezTo>
                  <a:cubicBezTo>
                    <a:pt x="162004" y="116383"/>
                    <a:pt x="162004" y="116383"/>
                    <a:pt x="162004" y="109934"/>
                  </a:cubicBezTo>
                  <a:cubicBezTo>
                    <a:pt x="162004" y="107355"/>
                    <a:pt x="163301" y="104775"/>
                    <a:pt x="165894" y="104775"/>
                  </a:cubicBezTo>
                  <a:close/>
                  <a:moveTo>
                    <a:pt x="165895" y="90487"/>
                  </a:moveTo>
                  <a:cubicBezTo>
                    <a:pt x="124249" y="90487"/>
                    <a:pt x="90488" y="124248"/>
                    <a:pt x="90488" y="165894"/>
                  </a:cubicBezTo>
                  <a:cubicBezTo>
                    <a:pt x="90488" y="207540"/>
                    <a:pt x="124249" y="241301"/>
                    <a:pt x="165895" y="241301"/>
                  </a:cubicBezTo>
                  <a:cubicBezTo>
                    <a:pt x="207541" y="241301"/>
                    <a:pt x="241302" y="207540"/>
                    <a:pt x="241302" y="165894"/>
                  </a:cubicBezTo>
                  <a:cubicBezTo>
                    <a:pt x="241302" y="124248"/>
                    <a:pt x="207541" y="90487"/>
                    <a:pt x="165895" y="90487"/>
                  </a:cubicBezTo>
                  <a:close/>
                  <a:moveTo>
                    <a:pt x="246063" y="76200"/>
                  </a:moveTo>
                  <a:cubicBezTo>
                    <a:pt x="246063" y="76200"/>
                    <a:pt x="246063" y="76200"/>
                    <a:pt x="316202" y="76200"/>
                  </a:cubicBezTo>
                  <a:cubicBezTo>
                    <a:pt x="325294" y="76200"/>
                    <a:pt x="331788" y="82757"/>
                    <a:pt x="331788" y="90626"/>
                  </a:cubicBezTo>
                  <a:cubicBezTo>
                    <a:pt x="331788" y="99806"/>
                    <a:pt x="325294" y="106363"/>
                    <a:pt x="316202" y="106363"/>
                  </a:cubicBezTo>
                  <a:cubicBezTo>
                    <a:pt x="316202" y="106363"/>
                    <a:pt x="316202" y="106363"/>
                    <a:pt x="270742" y="106363"/>
                  </a:cubicBezTo>
                  <a:cubicBezTo>
                    <a:pt x="264247" y="94560"/>
                    <a:pt x="255155" y="84068"/>
                    <a:pt x="246063" y="76200"/>
                  </a:cubicBezTo>
                  <a:close/>
                  <a:moveTo>
                    <a:pt x="15688" y="74612"/>
                  </a:moveTo>
                  <a:cubicBezTo>
                    <a:pt x="15688" y="74612"/>
                    <a:pt x="15688" y="74612"/>
                    <a:pt x="88900" y="74612"/>
                  </a:cubicBezTo>
                  <a:cubicBezTo>
                    <a:pt x="78441" y="82480"/>
                    <a:pt x="70597" y="92972"/>
                    <a:pt x="62753" y="104775"/>
                  </a:cubicBezTo>
                  <a:cubicBezTo>
                    <a:pt x="62753" y="104775"/>
                    <a:pt x="62753" y="104775"/>
                    <a:pt x="15688" y="104775"/>
                  </a:cubicBezTo>
                  <a:cubicBezTo>
                    <a:pt x="6537" y="104775"/>
                    <a:pt x="0" y="98218"/>
                    <a:pt x="0" y="89038"/>
                  </a:cubicBezTo>
                  <a:cubicBezTo>
                    <a:pt x="0" y="81169"/>
                    <a:pt x="6537" y="74612"/>
                    <a:pt x="15688" y="74612"/>
                  </a:cubicBezTo>
                  <a:close/>
                  <a:moveTo>
                    <a:pt x="166688" y="61912"/>
                  </a:moveTo>
                  <a:cubicBezTo>
                    <a:pt x="224554" y="61912"/>
                    <a:pt x="271463" y="108821"/>
                    <a:pt x="271463" y="166687"/>
                  </a:cubicBezTo>
                  <a:cubicBezTo>
                    <a:pt x="271463" y="224553"/>
                    <a:pt x="224554" y="271462"/>
                    <a:pt x="166688" y="271462"/>
                  </a:cubicBezTo>
                  <a:cubicBezTo>
                    <a:pt x="108822" y="271462"/>
                    <a:pt x="61913" y="224553"/>
                    <a:pt x="61913" y="166687"/>
                  </a:cubicBezTo>
                  <a:cubicBezTo>
                    <a:pt x="61913" y="108821"/>
                    <a:pt x="108822" y="61912"/>
                    <a:pt x="166688" y="61912"/>
                  </a:cubicBezTo>
                  <a:close/>
                  <a:moveTo>
                    <a:pt x="204759" y="38100"/>
                  </a:moveTo>
                  <a:cubicBezTo>
                    <a:pt x="204759" y="38100"/>
                    <a:pt x="204759" y="38100"/>
                    <a:pt x="316234" y="38100"/>
                  </a:cubicBezTo>
                  <a:cubicBezTo>
                    <a:pt x="325307" y="38100"/>
                    <a:pt x="331788" y="46037"/>
                    <a:pt x="331788" y="53975"/>
                  </a:cubicBezTo>
                  <a:cubicBezTo>
                    <a:pt x="331788" y="61912"/>
                    <a:pt x="325307" y="69850"/>
                    <a:pt x="316234" y="69850"/>
                  </a:cubicBezTo>
                  <a:cubicBezTo>
                    <a:pt x="316234" y="69850"/>
                    <a:pt x="316234" y="69850"/>
                    <a:pt x="235868" y="69850"/>
                  </a:cubicBezTo>
                  <a:cubicBezTo>
                    <a:pt x="222906" y="59267"/>
                    <a:pt x="207351" y="52652"/>
                    <a:pt x="190500" y="48683"/>
                  </a:cubicBezTo>
                  <a:cubicBezTo>
                    <a:pt x="193093" y="43392"/>
                    <a:pt x="198278" y="38100"/>
                    <a:pt x="204759" y="38100"/>
                  </a:cubicBezTo>
                  <a:close/>
                  <a:moveTo>
                    <a:pt x="204759" y="0"/>
                  </a:moveTo>
                  <a:cubicBezTo>
                    <a:pt x="204759" y="0"/>
                    <a:pt x="204759" y="0"/>
                    <a:pt x="316234" y="0"/>
                  </a:cubicBezTo>
                  <a:cubicBezTo>
                    <a:pt x="325307" y="0"/>
                    <a:pt x="331788" y="6557"/>
                    <a:pt x="331788" y="15737"/>
                  </a:cubicBezTo>
                  <a:cubicBezTo>
                    <a:pt x="331788" y="23606"/>
                    <a:pt x="325307" y="30163"/>
                    <a:pt x="316234" y="30163"/>
                  </a:cubicBezTo>
                  <a:cubicBezTo>
                    <a:pt x="316234" y="30163"/>
                    <a:pt x="316234" y="30163"/>
                    <a:pt x="204759" y="30163"/>
                  </a:cubicBezTo>
                  <a:cubicBezTo>
                    <a:pt x="196981" y="30163"/>
                    <a:pt x="190500" y="23606"/>
                    <a:pt x="190500" y="15737"/>
                  </a:cubicBezTo>
                  <a:cubicBezTo>
                    <a:pt x="190500" y="6557"/>
                    <a:pt x="196981" y="0"/>
                    <a:pt x="204759" y="0"/>
                  </a:cubicBezTo>
                  <a:close/>
                </a:path>
              </a:pathLst>
            </a:custGeom>
            <a:solidFill>
              <a:sysClr val="window" lastClr="FFFFFF"/>
            </a:solidFill>
            <a:ln w="12700" cap="flat" cmpd="sng" algn="ctr">
              <a:noFill/>
              <a:prstDash val="solid"/>
              <a:miter lim="800000"/>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Medium" panose="020B0600000000000000" pitchFamily="34" charset="-122"/>
                <a:ea typeface="思源黑体 CN Normal" panose="020B0400000000000000" pitchFamily="34" charset="-122"/>
                <a:cs typeface="+mn-cs"/>
              </a:endParaRPr>
            </a:p>
          </p:txBody>
        </p:sp>
      </p:grpSp>
      <p:grpSp>
        <p:nvGrpSpPr>
          <p:cNvPr id="20" name="组合 19">
            <a:extLst>
              <a:ext uri="{FF2B5EF4-FFF2-40B4-BE49-F238E27FC236}">
                <a16:creationId xmlns:a16="http://schemas.microsoft.com/office/drawing/2014/main" id="{00BA1EE3-DF7C-43C5-9A37-15EBD8AA09D9}"/>
              </a:ext>
            </a:extLst>
          </p:cNvPr>
          <p:cNvGrpSpPr/>
          <p:nvPr/>
        </p:nvGrpSpPr>
        <p:grpSpPr>
          <a:xfrm>
            <a:off x="2349730" y="1785147"/>
            <a:ext cx="3746270" cy="729779"/>
            <a:chOff x="7692478" y="1678126"/>
            <a:chExt cx="3746270" cy="729779"/>
          </a:xfrm>
        </p:grpSpPr>
        <p:sp>
          <p:nvSpPr>
            <p:cNvPr id="21" name="矩形 20">
              <a:extLst>
                <a:ext uri="{FF2B5EF4-FFF2-40B4-BE49-F238E27FC236}">
                  <a16:creationId xmlns:a16="http://schemas.microsoft.com/office/drawing/2014/main" id="{0B9D552E-47D2-46D4-AB9B-0568662681FE}"/>
                </a:ext>
              </a:extLst>
            </p:cNvPr>
            <p:cNvSpPr/>
            <p:nvPr/>
          </p:nvSpPr>
          <p:spPr>
            <a:xfrm>
              <a:off x="7692478" y="2030750"/>
              <a:ext cx="3746270" cy="377155"/>
            </a:xfrm>
            <a:prstGeom prst="rect">
              <a:avLst/>
            </a:prstGeom>
          </p:spPr>
          <p:txBody>
            <a:bodyPr wrap="square">
              <a:spAutoFit/>
              <a:scene3d>
                <a:camera prst="orthographicFront"/>
                <a:lightRig rig="threePt" dir="t"/>
              </a:scene3d>
              <a:sp3d contourW="12700"/>
            </a:bodyPr>
            <a:lstStyle/>
            <a:p>
              <a:pPr>
                <a:lnSpc>
                  <a:spcPct val="150000"/>
                </a:lnSpc>
                <a:defRPr/>
              </a:pP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https://zc.baiying.cn/</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2" name="矩形 21">
              <a:extLst>
                <a:ext uri="{FF2B5EF4-FFF2-40B4-BE49-F238E27FC236}">
                  <a16:creationId xmlns:a16="http://schemas.microsoft.com/office/drawing/2014/main" id="{112E73B9-E1F1-4BE7-B177-0EF789652D23}"/>
                </a:ext>
              </a:extLst>
            </p:cNvPr>
            <p:cNvSpPr/>
            <p:nvPr/>
          </p:nvSpPr>
          <p:spPr>
            <a:xfrm>
              <a:off x="7692478" y="1678126"/>
              <a:ext cx="2241974" cy="430374"/>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2000" dirty="0">
                  <a:solidFill>
                    <a:prstClr val="black"/>
                  </a:solidFill>
                  <a:latin typeface="思源黑体 CN Regular" panose="020B0500000000000000" pitchFamily="34" charset="-122"/>
                  <a:ea typeface="思源黑体 CN Regular" panose="020B0500000000000000" pitchFamily="34" charset="-122"/>
                </a:rPr>
                <a:t>联想百应资产管理</a:t>
              </a:r>
            </a:p>
          </p:txBody>
        </p:sp>
      </p:grpSp>
      <p:grpSp>
        <p:nvGrpSpPr>
          <p:cNvPr id="23" name="组合 22">
            <a:extLst>
              <a:ext uri="{FF2B5EF4-FFF2-40B4-BE49-F238E27FC236}">
                <a16:creationId xmlns:a16="http://schemas.microsoft.com/office/drawing/2014/main" id="{74C946C6-4384-4F83-9F18-A51B2A876C45}"/>
              </a:ext>
            </a:extLst>
          </p:cNvPr>
          <p:cNvGrpSpPr/>
          <p:nvPr/>
        </p:nvGrpSpPr>
        <p:grpSpPr>
          <a:xfrm>
            <a:off x="2349729" y="3343731"/>
            <a:ext cx="3746271" cy="1056471"/>
            <a:chOff x="7692477" y="1678126"/>
            <a:chExt cx="3746271" cy="1056471"/>
          </a:xfrm>
        </p:grpSpPr>
        <p:sp>
          <p:nvSpPr>
            <p:cNvPr id="24" name="矩形 23">
              <a:extLst>
                <a:ext uri="{FF2B5EF4-FFF2-40B4-BE49-F238E27FC236}">
                  <a16:creationId xmlns:a16="http://schemas.microsoft.com/office/drawing/2014/main" id="{E72C93C6-C5EA-4E51-8009-E0BE0ACB0A34}"/>
                </a:ext>
              </a:extLst>
            </p:cNvPr>
            <p:cNvSpPr/>
            <p:nvPr/>
          </p:nvSpPr>
          <p:spPr>
            <a:xfrm>
              <a:off x="7692478" y="2030750"/>
              <a:ext cx="3746270" cy="703847"/>
            </a:xfrm>
            <a:prstGeom prst="rect">
              <a:avLst/>
            </a:prstGeom>
          </p:spPr>
          <p:txBody>
            <a:bodyPr wrap="square">
              <a:spAutoFit/>
              <a:scene3d>
                <a:camera prst="orthographicFront"/>
                <a:lightRig rig="threePt" dir="t"/>
              </a:scene3d>
              <a:sp3d contourW="12700"/>
            </a:bodyPr>
            <a:lstStyle/>
            <a:p>
              <a:pPr>
                <a:lnSpc>
                  <a:spcPct val="150000"/>
                </a:lnSpc>
                <a:defRPr/>
              </a:pP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http://haoke365b.ticp.net:91/Index_Eam.aspx</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5" name="矩形 24">
              <a:extLst>
                <a:ext uri="{FF2B5EF4-FFF2-40B4-BE49-F238E27FC236}">
                  <a16:creationId xmlns:a16="http://schemas.microsoft.com/office/drawing/2014/main" id="{36A227DD-C3BC-480D-B348-BCD710946B1B}"/>
                </a:ext>
              </a:extLst>
            </p:cNvPr>
            <p:cNvSpPr/>
            <p:nvPr/>
          </p:nvSpPr>
          <p:spPr>
            <a:xfrm>
              <a:off x="7692477" y="1678126"/>
              <a:ext cx="3069995" cy="430374"/>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2000" dirty="0">
                  <a:solidFill>
                    <a:prstClr val="black"/>
                  </a:solidFill>
                  <a:latin typeface="思源黑体 CN Regular" panose="020B0500000000000000" pitchFamily="34" charset="-122"/>
                  <a:ea typeface="思源黑体 CN Regular" panose="020B0500000000000000" pitchFamily="34" charset="-122"/>
                </a:rPr>
                <a:t>好客</a:t>
              </a:r>
              <a:r>
                <a:rPr lang="en-US" altLang="zh-CN" sz="2000" dirty="0">
                  <a:solidFill>
                    <a:prstClr val="black"/>
                  </a:solidFill>
                  <a:latin typeface="思源黑体 CN Regular" panose="020B0500000000000000" pitchFamily="34" charset="-122"/>
                  <a:ea typeface="思源黑体 CN Regular" panose="020B0500000000000000" pitchFamily="34" charset="-122"/>
                </a:rPr>
                <a:t>EAM</a:t>
              </a:r>
              <a:r>
                <a:rPr lang="zh-CN" altLang="en-US" sz="2000" dirty="0">
                  <a:solidFill>
                    <a:prstClr val="black"/>
                  </a:solidFill>
                  <a:latin typeface="思源黑体 CN Regular" panose="020B0500000000000000" pitchFamily="34" charset="-122"/>
                  <a:ea typeface="思源黑体 CN Regular" panose="020B0500000000000000" pitchFamily="34" charset="-122"/>
                </a:rPr>
                <a:t>资产管理软件</a:t>
              </a:r>
            </a:p>
          </p:txBody>
        </p:sp>
      </p:grpSp>
      <p:grpSp>
        <p:nvGrpSpPr>
          <p:cNvPr id="26" name="组合 25">
            <a:extLst>
              <a:ext uri="{FF2B5EF4-FFF2-40B4-BE49-F238E27FC236}">
                <a16:creationId xmlns:a16="http://schemas.microsoft.com/office/drawing/2014/main" id="{4C0D3042-BB02-430F-9D7A-65ACCBE5CF23}"/>
              </a:ext>
            </a:extLst>
          </p:cNvPr>
          <p:cNvGrpSpPr/>
          <p:nvPr/>
        </p:nvGrpSpPr>
        <p:grpSpPr>
          <a:xfrm>
            <a:off x="2349729" y="4906058"/>
            <a:ext cx="3746271" cy="729779"/>
            <a:chOff x="7692477" y="1678126"/>
            <a:chExt cx="3746271" cy="729779"/>
          </a:xfrm>
        </p:grpSpPr>
        <p:sp>
          <p:nvSpPr>
            <p:cNvPr id="27" name="矩形 26">
              <a:extLst>
                <a:ext uri="{FF2B5EF4-FFF2-40B4-BE49-F238E27FC236}">
                  <a16:creationId xmlns:a16="http://schemas.microsoft.com/office/drawing/2014/main" id="{E41BC725-3F06-47BA-9D5B-DF1D47DFD1F6}"/>
                </a:ext>
              </a:extLst>
            </p:cNvPr>
            <p:cNvSpPr/>
            <p:nvPr/>
          </p:nvSpPr>
          <p:spPr>
            <a:xfrm>
              <a:off x="7692478" y="2030750"/>
              <a:ext cx="3746270" cy="377155"/>
            </a:xfrm>
            <a:prstGeom prst="rect">
              <a:avLst/>
            </a:prstGeom>
          </p:spPr>
          <p:txBody>
            <a:bodyPr wrap="square">
              <a:spAutoFit/>
              <a:scene3d>
                <a:camera prst="orthographicFront"/>
                <a:lightRig rig="threePt" dir="t"/>
              </a:scene3d>
              <a:sp3d contourW="12700"/>
            </a:bodyPr>
            <a:lstStyle/>
            <a:p>
              <a:pPr>
                <a:lnSpc>
                  <a:spcPct val="150000"/>
                </a:lnSpc>
                <a:defRPr/>
              </a:pP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rPr>
                <a:t>http://asset.yideamobile.com/</a:t>
              </a:r>
              <a:endParaRPr lang="en-US" altLang="zh-CN" sz="1600" dirty="0">
                <a:solidFill>
                  <a:prstClr val="black">
                    <a:lumMod val="75000"/>
                    <a:lumOff val="25000"/>
                  </a:prstClr>
                </a:solidFill>
                <a:latin typeface="Franklin Gothic Book"/>
                <a:ea typeface="思源黑体 CN Regular" panose="020B0500000000000000" pitchFamily="34" charset="-122"/>
                <a:cs typeface="+mn-ea"/>
                <a:sym typeface="+mn-lt"/>
              </a:endParaRPr>
            </a:p>
          </p:txBody>
        </p:sp>
        <p:sp>
          <p:nvSpPr>
            <p:cNvPr id="28" name="矩形 27">
              <a:extLst>
                <a:ext uri="{FF2B5EF4-FFF2-40B4-BE49-F238E27FC236}">
                  <a16:creationId xmlns:a16="http://schemas.microsoft.com/office/drawing/2014/main" id="{E6F6A5E3-EAD9-478D-8942-94AE16C6CE94}"/>
                </a:ext>
              </a:extLst>
            </p:cNvPr>
            <p:cNvSpPr/>
            <p:nvPr/>
          </p:nvSpPr>
          <p:spPr>
            <a:xfrm>
              <a:off x="7692477" y="1678126"/>
              <a:ext cx="2841395" cy="430374"/>
            </a:xfrm>
            <a:prstGeom prst="rect">
              <a:avLst/>
            </a:prstGeom>
          </p:spPr>
          <p:txBody>
            <a:bodyPr wrap="square">
              <a:spAutoFit/>
              <a:scene3d>
                <a:camera prst="orthographicFront"/>
                <a:lightRig rig="threePt" dir="t"/>
              </a:scene3d>
              <a:sp3d contourW="12700"/>
            </a:bodyPr>
            <a:lstStyle/>
            <a:p>
              <a:pPr>
                <a:lnSpc>
                  <a:spcPct val="120000"/>
                </a:lnSpc>
                <a:defRPr/>
              </a:pPr>
              <a:r>
                <a:rPr lang="zh-CN" altLang="en-US" sz="2000" dirty="0">
                  <a:solidFill>
                    <a:prstClr val="black"/>
                  </a:solidFill>
                  <a:latin typeface="思源黑体 CN Regular" panose="020B0500000000000000" pitchFamily="34" charset="-122"/>
                  <a:ea typeface="思源黑体 CN Regular" panose="020B0500000000000000" pitchFamily="34" charset="-122"/>
                </a:rPr>
                <a:t>易点固定资产管理系统</a:t>
              </a:r>
            </a:p>
          </p:txBody>
        </p:sp>
      </p:grpSp>
      <p:graphicFrame>
        <p:nvGraphicFramePr>
          <p:cNvPr id="5" name="表格 28">
            <a:extLst>
              <a:ext uri="{FF2B5EF4-FFF2-40B4-BE49-F238E27FC236}">
                <a16:creationId xmlns:a16="http://schemas.microsoft.com/office/drawing/2014/main" id="{A4261DFA-3B1E-4550-82C9-8BADA5BCDB8D}"/>
              </a:ext>
            </a:extLst>
          </p:cNvPr>
          <p:cNvGraphicFramePr>
            <a:graphicFrameLocks noGrp="1"/>
          </p:cNvGraphicFramePr>
          <p:nvPr>
            <p:extLst>
              <p:ext uri="{D42A27DB-BD31-4B8C-83A1-F6EECF244321}">
                <p14:modId xmlns:p14="http://schemas.microsoft.com/office/powerpoint/2010/main" val="3187034736"/>
              </p:ext>
            </p:extLst>
          </p:nvPr>
        </p:nvGraphicFramePr>
        <p:xfrm>
          <a:off x="6096000" y="1820182"/>
          <a:ext cx="5705475" cy="4302955"/>
        </p:xfrm>
        <a:graphic>
          <a:graphicData uri="http://schemas.openxmlformats.org/drawingml/2006/table">
            <a:tbl>
              <a:tblPr firstRow="1" bandRow="1">
                <a:tableStyleId>{10A1B5D5-9B99-4C35-A422-299274C87663}</a:tableStyleId>
              </a:tblPr>
              <a:tblGrid>
                <a:gridCol w="1141095">
                  <a:extLst>
                    <a:ext uri="{9D8B030D-6E8A-4147-A177-3AD203B41FA5}">
                      <a16:colId xmlns:a16="http://schemas.microsoft.com/office/drawing/2014/main" val="3196987180"/>
                    </a:ext>
                  </a:extLst>
                </a:gridCol>
                <a:gridCol w="1141095">
                  <a:extLst>
                    <a:ext uri="{9D8B030D-6E8A-4147-A177-3AD203B41FA5}">
                      <a16:colId xmlns:a16="http://schemas.microsoft.com/office/drawing/2014/main" val="2135134739"/>
                    </a:ext>
                  </a:extLst>
                </a:gridCol>
                <a:gridCol w="1141095">
                  <a:extLst>
                    <a:ext uri="{9D8B030D-6E8A-4147-A177-3AD203B41FA5}">
                      <a16:colId xmlns:a16="http://schemas.microsoft.com/office/drawing/2014/main" val="4095766994"/>
                    </a:ext>
                  </a:extLst>
                </a:gridCol>
                <a:gridCol w="1141095">
                  <a:extLst>
                    <a:ext uri="{9D8B030D-6E8A-4147-A177-3AD203B41FA5}">
                      <a16:colId xmlns:a16="http://schemas.microsoft.com/office/drawing/2014/main" val="3960495776"/>
                    </a:ext>
                  </a:extLst>
                </a:gridCol>
                <a:gridCol w="1141095">
                  <a:extLst>
                    <a:ext uri="{9D8B030D-6E8A-4147-A177-3AD203B41FA5}">
                      <a16:colId xmlns:a16="http://schemas.microsoft.com/office/drawing/2014/main" val="3867236753"/>
                    </a:ext>
                  </a:extLst>
                </a:gridCol>
              </a:tblGrid>
              <a:tr h="6777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zh-CN" altLang="en-US" sz="1800" dirty="0">
                        <a:solidFill>
                          <a:schemeClr val="bg1"/>
                        </a:solidFill>
                        <a:latin typeface="+mn-ea"/>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ea"/>
                          <a:ea typeface="+mn-ea"/>
                        </a:rPr>
                        <a:t>联想百应资产管理</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ea"/>
                          <a:ea typeface="+mn-ea"/>
                        </a:rPr>
                        <a:t>好客</a:t>
                      </a:r>
                      <a:r>
                        <a:rPr lang="en-US" altLang="zh-CN" sz="1800" dirty="0">
                          <a:solidFill>
                            <a:schemeClr val="bg1"/>
                          </a:solidFill>
                          <a:latin typeface="+mn-ea"/>
                          <a:ea typeface="+mn-ea"/>
                        </a:rPr>
                        <a:t>EAM</a:t>
                      </a:r>
                      <a:r>
                        <a:rPr lang="zh-CN" altLang="en-US" sz="1800" dirty="0">
                          <a:solidFill>
                            <a:schemeClr val="bg1"/>
                          </a:solidFill>
                          <a:latin typeface="+mn-ea"/>
                          <a:ea typeface="+mn-ea"/>
                        </a:rPr>
                        <a:t>资产管理软件</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latin typeface="+mn-ea"/>
                          <a:ea typeface="+mn-ea"/>
                        </a:rPr>
                        <a:t>易点固定资产管理系统</a:t>
                      </a:r>
                    </a:p>
                  </a:txBody>
                  <a:tcPr/>
                </a:tc>
                <a:tc>
                  <a:txBody>
                    <a:bodyPr/>
                    <a:lstStyle/>
                    <a:p>
                      <a:pPr algn="ctr"/>
                      <a:r>
                        <a:rPr lang="zh-CN" altLang="en-US" sz="1800" dirty="0">
                          <a:solidFill>
                            <a:schemeClr val="bg1"/>
                          </a:solidFill>
                          <a:latin typeface="+mn-ea"/>
                          <a:ea typeface="+mn-ea"/>
                        </a:rPr>
                        <a:t>本课题的设计</a:t>
                      </a:r>
                    </a:p>
                  </a:txBody>
                  <a:tcPr/>
                </a:tc>
                <a:extLst>
                  <a:ext uri="{0D108BD9-81ED-4DB2-BD59-A6C34878D82A}">
                    <a16:rowId xmlns:a16="http://schemas.microsoft.com/office/drawing/2014/main" val="1373520268"/>
                  </a:ext>
                </a:extLst>
              </a:tr>
              <a:tr h="677711">
                <a:tc>
                  <a:txBody>
                    <a:bodyPr/>
                    <a:lstStyle/>
                    <a:p>
                      <a:pPr algn="ctr"/>
                      <a:r>
                        <a:rPr lang="zh-CN" altLang="en-US" sz="1800" dirty="0">
                          <a:latin typeface="+mn-ea"/>
                          <a:ea typeface="+mn-ea"/>
                        </a:rPr>
                        <a:t>支持</a:t>
                      </a:r>
                      <a:r>
                        <a:rPr lang="en-US" altLang="zh-CN" sz="1800" dirty="0">
                          <a:latin typeface="+mn-ea"/>
                          <a:ea typeface="+mn-ea"/>
                        </a:rPr>
                        <a:t>RFID</a:t>
                      </a:r>
                      <a:endParaRPr lang="zh-CN" altLang="en-US" sz="1800" dirty="0">
                        <a:latin typeface="+mn-ea"/>
                        <a:ea typeface="+mn-ea"/>
                      </a:endParaRPr>
                    </a:p>
                  </a:txBody>
                  <a:tcPr/>
                </a:tc>
                <a:tc>
                  <a:txBody>
                    <a:bodyPr/>
                    <a:lstStyle/>
                    <a:p>
                      <a:pPr algn="ctr"/>
                      <a:endParaRPr lang="zh-CN" altLang="en-US" sz="1800" dirty="0">
                        <a:latin typeface="+mn-ea"/>
                        <a:ea typeface="+mn-ea"/>
                      </a:endParaRPr>
                    </a:p>
                  </a:txBody>
                  <a:tcPr/>
                </a:tc>
                <a:tc>
                  <a:txBody>
                    <a:bodyPr/>
                    <a:lstStyle/>
                    <a:p>
                      <a:pPr algn="ctr"/>
                      <a:endParaRPr lang="zh-CN" altLang="en-US" sz="1800">
                        <a:latin typeface="+mn-ea"/>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algn="ctr"/>
                      <a:endParaRPr lang="zh-CN" altLang="en-US" sz="1800">
                        <a:latin typeface="+mn-ea"/>
                        <a:ea typeface="+mn-ea"/>
                      </a:endParaRPr>
                    </a:p>
                  </a:txBody>
                  <a:tcPr/>
                </a:tc>
                <a:extLst>
                  <a:ext uri="{0D108BD9-81ED-4DB2-BD59-A6C34878D82A}">
                    <a16:rowId xmlns:a16="http://schemas.microsoft.com/office/drawing/2014/main" val="3699805165"/>
                  </a:ext>
                </a:extLst>
              </a:tr>
              <a:tr h="677711">
                <a:tc>
                  <a:txBody>
                    <a:bodyPr/>
                    <a:lstStyle/>
                    <a:p>
                      <a:pPr algn="ctr"/>
                      <a:r>
                        <a:rPr lang="zh-CN" altLang="en-US" sz="1800" dirty="0">
                          <a:latin typeface="+mn-ea"/>
                          <a:ea typeface="+mn-ea"/>
                        </a:rPr>
                        <a:t>支持手机</a:t>
                      </a:r>
                      <a:r>
                        <a:rPr lang="en-US" altLang="zh-CN" sz="1800" dirty="0">
                          <a:latin typeface="+mn-ea"/>
                          <a:ea typeface="+mn-ea"/>
                        </a:rPr>
                        <a:t>APP</a:t>
                      </a:r>
                      <a:endParaRPr lang="zh-CN" altLang="en-US" sz="1800" dirty="0">
                        <a:latin typeface="+mn-ea"/>
                        <a:ea typeface="+mn-ea"/>
                      </a:endParaRPr>
                    </a:p>
                  </a:txBody>
                  <a:tcPr/>
                </a:tc>
                <a:tc>
                  <a:txBody>
                    <a:bodyPr/>
                    <a:lstStyle/>
                    <a:p>
                      <a:pPr algn="ctr"/>
                      <a:endParaRPr lang="zh-CN" altLang="en-US" sz="1800">
                        <a:latin typeface="+mn-ea"/>
                        <a:ea typeface="+mn-ea"/>
                      </a:endParaRPr>
                    </a:p>
                  </a:txBody>
                  <a:tcPr/>
                </a:tc>
                <a:tc>
                  <a:txBody>
                    <a:bodyPr/>
                    <a:lstStyle/>
                    <a:p>
                      <a:pPr algn="ctr"/>
                      <a:endParaRPr lang="zh-CN" altLang="en-US" sz="1800">
                        <a:latin typeface="+mn-ea"/>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extLst>
                  <a:ext uri="{0D108BD9-81ED-4DB2-BD59-A6C34878D82A}">
                    <a16:rowId xmlns:a16="http://schemas.microsoft.com/office/drawing/2014/main" val="1045790682"/>
                  </a:ext>
                </a:extLst>
              </a:tr>
              <a:tr h="677711">
                <a:tc>
                  <a:txBody>
                    <a:bodyPr/>
                    <a:lstStyle/>
                    <a:p>
                      <a:pPr algn="ctr"/>
                      <a:r>
                        <a:rPr lang="zh-CN" altLang="en-US" sz="1800" dirty="0">
                          <a:latin typeface="+mn-ea"/>
                          <a:ea typeface="+mn-ea"/>
                        </a:rPr>
                        <a:t>支持微信小程序</a:t>
                      </a:r>
                    </a:p>
                  </a:txBody>
                  <a:tcPr/>
                </a:tc>
                <a:tc>
                  <a:txBody>
                    <a:bodyPr/>
                    <a:lstStyle/>
                    <a:p>
                      <a:pPr algn="ctr"/>
                      <a:endParaRPr lang="zh-CN" altLang="en-US" sz="1800">
                        <a:latin typeface="+mn-ea"/>
                        <a:ea typeface="+mn-ea"/>
                      </a:endParaRPr>
                    </a:p>
                  </a:txBody>
                  <a:tcPr/>
                </a:tc>
                <a:tc>
                  <a:txBody>
                    <a:bodyPr/>
                    <a:lstStyle/>
                    <a:p>
                      <a:pPr algn="ctr"/>
                      <a:endParaRPr lang="zh-CN" altLang="en-US" sz="1800">
                        <a:latin typeface="+mn-ea"/>
                        <a:ea typeface="+mn-ea"/>
                      </a:endParaRPr>
                    </a:p>
                  </a:txBody>
                  <a:tcPr/>
                </a:tc>
                <a:tc>
                  <a:txBody>
                    <a:bodyPr/>
                    <a:lstStyle/>
                    <a:p>
                      <a:pPr algn="ctr"/>
                      <a:endParaRPr lang="zh-CN" altLang="en-US" sz="1800">
                        <a:latin typeface="+mn-ea"/>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extLst>
                  <a:ext uri="{0D108BD9-81ED-4DB2-BD59-A6C34878D82A}">
                    <a16:rowId xmlns:a16="http://schemas.microsoft.com/office/drawing/2014/main" val="3920089772"/>
                  </a:ext>
                </a:extLst>
              </a:tr>
              <a:tr h="677711">
                <a:tc>
                  <a:txBody>
                    <a:bodyPr/>
                    <a:lstStyle/>
                    <a:p>
                      <a:pPr algn="ctr"/>
                      <a:r>
                        <a:rPr lang="zh-CN" altLang="en-US" sz="1800" dirty="0">
                          <a:latin typeface="+mn-ea"/>
                          <a:ea typeface="+mn-ea"/>
                        </a:rPr>
                        <a:t>支持</a:t>
                      </a:r>
                      <a:r>
                        <a:rPr lang="en-US" altLang="zh-CN" sz="1800" dirty="0">
                          <a:latin typeface="+mn-ea"/>
                          <a:ea typeface="+mn-ea"/>
                        </a:rPr>
                        <a:t>PC</a:t>
                      </a:r>
                      <a:r>
                        <a:rPr lang="zh-CN" altLang="en-US" sz="1800" dirty="0">
                          <a:latin typeface="+mn-ea"/>
                          <a:ea typeface="+mn-ea"/>
                        </a:rPr>
                        <a:t>端</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extLst>
                  <a:ext uri="{0D108BD9-81ED-4DB2-BD59-A6C34878D82A}">
                    <a16:rowId xmlns:a16="http://schemas.microsoft.com/office/drawing/2014/main" val="573316127"/>
                  </a:ext>
                </a:extLst>
              </a:tr>
              <a:tr h="677711">
                <a:tc>
                  <a:txBody>
                    <a:bodyPr/>
                    <a:lstStyle/>
                    <a:p>
                      <a:pPr algn="ctr"/>
                      <a:r>
                        <a:rPr lang="zh-CN" altLang="en-US" sz="1800" dirty="0">
                          <a:latin typeface="+mn-ea"/>
                          <a:ea typeface="+mn-ea"/>
                        </a:rPr>
                        <a:t>支持二维码</a:t>
                      </a:r>
                    </a:p>
                  </a:txBody>
                  <a:tcPr/>
                </a:tc>
                <a:tc>
                  <a:txBody>
                    <a:bodyPr/>
                    <a:lstStyle/>
                    <a:p>
                      <a:pPr algn="ctr"/>
                      <a:endParaRPr lang="zh-CN" altLang="en-US" sz="1800">
                        <a:latin typeface="+mn-ea"/>
                        <a:ea typeface="+mn-ea"/>
                      </a:endParaRPr>
                    </a:p>
                  </a:txBody>
                  <a:tcPr/>
                </a:tc>
                <a:tc>
                  <a:txBody>
                    <a:bodyPr/>
                    <a:lstStyle/>
                    <a:p>
                      <a:pPr algn="ctr"/>
                      <a:endParaRPr lang="zh-CN" altLang="en-US" sz="1800">
                        <a:latin typeface="+mn-ea"/>
                        <a:ea typeface="+mn-ea"/>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800" dirty="0">
                          <a:latin typeface="+mn-ea"/>
                          <a:ea typeface="+mn-ea"/>
                        </a:rPr>
                        <a:t>√</a:t>
                      </a:r>
                    </a:p>
                  </a:txBody>
                  <a:tcPr/>
                </a:tc>
                <a:extLst>
                  <a:ext uri="{0D108BD9-81ED-4DB2-BD59-A6C34878D82A}">
                    <a16:rowId xmlns:a16="http://schemas.microsoft.com/office/drawing/2014/main" val="2511617072"/>
                  </a:ext>
                </a:extLst>
              </a:tr>
            </a:tbl>
          </a:graphicData>
        </a:graphic>
      </p:graphicFrame>
    </p:spTree>
    <p:extLst>
      <p:ext uri="{BB962C8B-B14F-4D97-AF65-F5344CB8AC3E}">
        <p14:creationId xmlns:p14="http://schemas.microsoft.com/office/powerpoint/2010/main" val="168116950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par>
                          <p:cTn id="32" fill="hold">
                            <p:stCondLst>
                              <p:cond delay="2000"/>
                            </p:stCondLst>
                            <p:childTnLst>
                              <p:par>
                                <p:cTn id="33" presetID="22" presetClass="entr" presetSubtype="4" fill="hold" nodeType="after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D0920D24-7A7A-4EAE-8F7B-EA0049EBA057}"/>
              </a:ext>
            </a:extLst>
          </p:cNvPr>
          <p:cNvSpPr/>
          <p:nvPr/>
        </p:nvSpPr>
        <p:spPr>
          <a:xfrm>
            <a:off x="0" y="0"/>
            <a:ext cx="12192000" cy="6858000"/>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40070254-A4D2-417C-9ED0-16E87F22C65B}"/>
              </a:ext>
            </a:extLst>
          </p:cNvPr>
          <p:cNvSpPr/>
          <p:nvPr/>
        </p:nvSpPr>
        <p:spPr>
          <a:xfrm>
            <a:off x="3810000" y="1231900"/>
            <a:ext cx="4394200" cy="4394200"/>
          </a:xfrm>
          <a:prstGeom prst="ellipse">
            <a:avLst/>
          </a:prstGeom>
          <a:noFill/>
          <a:ln w="155575" cmpd="dbl">
            <a:solidFill>
              <a:schemeClr val="bg1"/>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ABA3390C-9F7D-4F07-BE05-2D3432FA6AB4}"/>
              </a:ext>
            </a:extLst>
          </p:cNvPr>
          <p:cNvSpPr txBox="1"/>
          <p:nvPr/>
        </p:nvSpPr>
        <p:spPr>
          <a:xfrm>
            <a:off x="5051425" y="1924613"/>
            <a:ext cx="2089150" cy="646331"/>
          </a:xfrm>
          <a:prstGeom prst="rect">
            <a:avLst/>
          </a:prstGeom>
          <a:noFill/>
        </p:spPr>
        <p:txBody>
          <a:bodyPr wrap="square" rtlCol="0">
            <a:spAutoFit/>
          </a:bodyPr>
          <a:lstStyle/>
          <a:p>
            <a:r>
              <a:rPr lang="zh-CN" altLang="en-US" sz="3600" dirty="0">
                <a:solidFill>
                  <a:schemeClr val="bg1"/>
                </a:solidFill>
                <a:latin typeface="思源黑体 CN Regular" panose="020B0500000000000000" pitchFamily="34" charset="-122"/>
                <a:ea typeface="思源黑体 CN Regular" panose="020B0500000000000000" pitchFamily="34" charset="-122"/>
              </a:rPr>
              <a:t>第三部分</a:t>
            </a:r>
          </a:p>
        </p:txBody>
      </p:sp>
      <p:sp>
        <p:nvSpPr>
          <p:cNvPr id="9" name="文本框 8">
            <a:extLst>
              <a:ext uri="{FF2B5EF4-FFF2-40B4-BE49-F238E27FC236}">
                <a16:creationId xmlns:a16="http://schemas.microsoft.com/office/drawing/2014/main" id="{1C0CF0B4-E36F-4CA2-945B-1D3E367A72F1}"/>
              </a:ext>
            </a:extLst>
          </p:cNvPr>
          <p:cNvSpPr txBox="1"/>
          <p:nvPr/>
        </p:nvSpPr>
        <p:spPr>
          <a:xfrm>
            <a:off x="3930650" y="2879514"/>
            <a:ext cx="4178300" cy="923330"/>
          </a:xfrm>
          <a:prstGeom prst="rect">
            <a:avLst/>
          </a:prstGeom>
          <a:noFill/>
        </p:spPr>
        <p:txBody>
          <a:bodyPr wrap="square" rtlCol="0">
            <a:spAutoFit/>
          </a:bodyPr>
          <a:lstStyle/>
          <a:p>
            <a:r>
              <a:rPr lang="zh-CN" altLang="en-US" sz="5400" b="1" dirty="0">
                <a:solidFill>
                  <a:prstClr val="white"/>
                </a:solidFill>
                <a:latin typeface="思源黑体 CN Medium" panose="020B0600000000000000" pitchFamily="34" charset="-122"/>
                <a:ea typeface="思源黑体 CN Medium" panose="020B0600000000000000" pitchFamily="34" charset="-122"/>
              </a:rPr>
              <a:t>「</a:t>
            </a:r>
            <a:r>
              <a:rPr lang="zh-CN" altLang="en-US" sz="5400" b="1" dirty="0">
                <a:solidFill>
                  <a:schemeClr val="bg1"/>
                </a:solidFill>
                <a:latin typeface="思源黑体 CN Medium" panose="020B0600000000000000" pitchFamily="34" charset="-122"/>
                <a:ea typeface="思源黑体 CN Medium" panose="020B0600000000000000" pitchFamily="34" charset="-122"/>
              </a:rPr>
              <a:t>相关技术</a:t>
            </a:r>
            <a:r>
              <a:rPr lang="zh-CN" altLang="en-US" sz="5400" b="1" dirty="0">
                <a:solidFill>
                  <a:prstClr val="white"/>
                </a:solidFill>
                <a:latin typeface="思源黑体 CN Medium" panose="020B0600000000000000" pitchFamily="34" charset="-122"/>
                <a:ea typeface="思源黑体 CN Medium" panose="020B0600000000000000" pitchFamily="34" charset="-122"/>
              </a:rPr>
              <a:t>」</a:t>
            </a:r>
            <a:endParaRPr lang="zh-CN" altLang="en-US" sz="5400" b="1" dirty="0">
              <a:solidFill>
                <a:schemeClr val="bg1"/>
              </a:solidFill>
              <a:latin typeface="思源黑体 CN Medium" panose="020B0600000000000000" pitchFamily="34" charset="-122"/>
              <a:ea typeface="思源黑体 CN Medium" panose="020B0600000000000000" pitchFamily="34" charset="-122"/>
            </a:endParaRPr>
          </a:p>
        </p:txBody>
      </p:sp>
      <p:cxnSp>
        <p:nvCxnSpPr>
          <p:cNvPr id="14" name="直接连接符 13">
            <a:extLst>
              <a:ext uri="{FF2B5EF4-FFF2-40B4-BE49-F238E27FC236}">
                <a16:creationId xmlns:a16="http://schemas.microsoft.com/office/drawing/2014/main" id="{C1D8B8DC-BC1A-4473-8B21-3654E68A45EF}"/>
              </a:ext>
            </a:extLst>
          </p:cNvPr>
          <p:cNvCxnSpPr>
            <a:cxnSpLocks/>
          </p:cNvCxnSpPr>
          <p:nvPr/>
        </p:nvCxnSpPr>
        <p:spPr>
          <a:xfrm>
            <a:off x="4919662" y="2659844"/>
            <a:ext cx="232727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iŝḻiḋe">
            <a:extLst>
              <a:ext uri="{FF2B5EF4-FFF2-40B4-BE49-F238E27FC236}">
                <a16:creationId xmlns:a16="http://schemas.microsoft.com/office/drawing/2014/main" id="{1A237662-8F5A-41E6-9CAD-68C31A170F99}"/>
              </a:ext>
            </a:extLst>
          </p:cNvPr>
          <p:cNvSpPr/>
          <p:nvPr/>
        </p:nvSpPr>
        <p:spPr bwMode="auto">
          <a:xfrm flipH="1">
            <a:off x="5157899" y="4009813"/>
            <a:ext cx="1800000" cy="1260000"/>
          </a:xfrm>
          <a:custGeom>
            <a:avLst/>
            <a:gdLst>
              <a:gd name="connsiteX0" fmla="*/ 355420 w 607568"/>
              <a:gd name="connsiteY0" fmla="*/ 250307 h 491771"/>
              <a:gd name="connsiteX1" fmla="*/ 352312 w 607568"/>
              <a:gd name="connsiteY1" fmla="*/ 251812 h 491771"/>
              <a:gd name="connsiteX2" fmla="*/ 321042 w 607568"/>
              <a:gd name="connsiteY2" fmla="*/ 289814 h 491771"/>
              <a:gd name="connsiteX3" fmla="*/ 321513 w 607568"/>
              <a:gd name="connsiteY3" fmla="*/ 295364 h 491771"/>
              <a:gd name="connsiteX4" fmla="*/ 369736 w 607568"/>
              <a:gd name="connsiteY4" fmla="*/ 338257 h 491771"/>
              <a:gd name="connsiteX5" fmla="*/ 371997 w 607568"/>
              <a:gd name="connsiteY5" fmla="*/ 339104 h 491771"/>
              <a:gd name="connsiteX6" fmla="*/ 373127 w 607568"/>
              <a:gd name="connsiteY6" fmla="*/ 338916 h 491771"/>
              <a:gd name="connsiteX7" fmla="*/ 375293 w 607568"/>
              <a:gd name="connsiteY7" fmla="*/ 336282 h 491771"/>
              <a:gd name="connsiteX8" fmla="*/ 383676 w 607568"/>
              <a:gd name="connsiteY8" fmla="*/ 279467 h 491771"/>
              <a:gd name="connsiteX9" fmla="*/ 376424 w 607568"/>
              <a:gd name="connsiteY9" fmla="*/ 263287 h 491771"/>
              <a:gd name="connsiteX10" fmla="*/ 357681 w 607568"/>
              <a:gd name="connsiteY10" fmla="*/ 250965 h 491771"/>
              <a:gd name="connsiteX11" fmla="*/ 355420 w 607568"/>
              <a:gd name="connsiteY11" fmla="*/ 250307 h 491771"/>
              <a:gd name="connsiteX12" fmla="*/ 258879 w 607568"/>
              <a:gd name="connsiteY12" fmla="*/ 250307 h 491771"/>
              <a:gd name="connsiteX13" fmla="*/ 256712 w 607568"/>
              <a:gd name="connsiteY13" fmla="*/ 250965 h 491771"/>
              <a:gd name="connsiteX14" fmla="*/ 237969 w 607568"/>
              <a:gd name="connsiteY14" fmla="*/ 263287 h 491771"/>
              <a:gd name="connsiteX15" fmla="*/ 230717 w 607568"/>
              <a:gd name="connsiteY15" fmla="*/ 279467 h 491771"/>
              <a:gd name="connsiteX16" fmla="*/ 239100 w 607568"/>
              <a:gd name="connsiteY16" fmla="*/ 336282 h 491771"/>
              <a:gd name="connsiteX17" fmla="*/ 241266 w 607568"/>
              <a:gd name="connsiteY17" fmla="*/ 338916 h 491771"/>
              <a:gd name="connsiteX18" fmla="*/ 242396 w 607568"/>
              <a:gd name="connsiteY18" fmla="*/ 339104 h 491771"/>
              <a:gd name="connsiteX19" fmla="*/ 244657 w 607568"/>
              <a:gd name="connsiteY19" fmla="*/ 338257 h 491771"/>
              <a:gd name="connsiteX20" fmla="*/ 292880 w 607568"/>
              <a:gd name="connsiteY20" fmla="*/ 295364 h 491771"/>
              <a:gd name="connsiteX21" fmla="*/ 293351 w 607568"/>
              <a:gd name="connsiteY21" fmla="*/ 289814 h 491771"/>
              <a:gd name="connsiteX22" fmla="*/ 261987 w 607568"/>
              <a:gd name="connsiteY22" fmla="*/ 251812 h 491771"/>
              <a:gd name="connsiteX23" fmla="*/ 258879 w 607568"/>
              <a:gd name="connsiteY23" fmla="*/ 250307 h 491771"/>
              <a:gd name="connsiteX24" fmla="*/ 500465 w 607568"/>
              <a:gd name="connsiteY24" fmla="*/ 66049 h 491771"/>
              <a:gd name="connsiteX25" fmla="*/ 565743 w 607568"/>
              <a:gd name="connsiteY25" fmla="*/ 130673 h 491771"/>
              <a:gd name="connsiteX26" fmla="*/ 566120 w 607568"/>
              <a:gd name="connsiteY26" fmla="*/ 130673 h 491771"/>
              <a:gd name="connsiteX27" fmla="*/ 580250 w 607568"/>
              <a:gd name="connsiteY27" fmla="*/ 160962 h 491771"/>
              <a:gd name="connsiteX28" fmla="*/ 560939 w 607568"/>
              <a:gd name="connsiteY28" fmla="*/ 182503 h 491771"/>
              <a:gd name="connsiteX29" fmla="*/ 531927 w 607568"/>
              <a:gd name="connsiteY29" fmla="*/ 223799 h 491771"/>
              <a:gd name="connsiteX30" fmla="*/ 528253 w 607568"/>
              <a:gd name="connsiteY30" fmla="*/ 234240 h 491771"/>
              <a:gd name="connsiteX31" fmla="*/ 530797 w 607568"/>
              <a:gd name="connsiteY31" fmla="*/ 246281 h 491771"/>
              <a:gd name="connsiteX32" fmla="*/ 545868 w 607568"/>
              <a:gd name="connsiteY32" fmla="*/ 261143 h 491771"/>
              <a:gd name="connsiteX33" fmla="*/ 558961 w 607568"/>
              <a:gd name="connsiteY33" fmla="*/ 263777 h 491771"/>
              <a:gd name="connsiteX34" fmla="*/ 597299 w 607568"/>
              <a:gd name="connsiteY34" fmla="*/ 301968 h 491771"/>
              <a:gd name="connsiteX35" fmla="*/ 607002 w 607568"/>
              <a:gd name="connsiteY35" fmla="*/ 350788 h 491771"/>
              <a:gd name="connsiteX36" fmla="*/ 601256 w 607568"/>
              <a:gd name="connsiteY36" fmla="*/ 373835 h 491771"/>
              <a:gd name="connsiteX37" fmla="*/ 579685 w 607568"/>
              <a:gd name="connsiteY37" fmla="*/ 384088 h 491771"/>
              <a:gd name="connsiteX38" fmla="*/ 490386 w 607568"/>
              <a:gd name="connsiteY38" fmla="*/ 384088 h 491771"/>
              <a:gd name="connsiteX39" fmla="*/ 467685 w 607568"/>
              <a:gd name="connsiteY39" fmla="*/ 310058 h 491771"/>
              <a:gd name="connsiteX40" fmla="*/ 431702 w 607568"/>
              <a:gd name="connsiteY40" fmla="*/ 267445 h 491771"/>
              <a:gd name="connsiteX41" fmla="*/ 441969 w 607568"/>
              <a:gd name="connsiteY41" fmla="*/ 263777 h 491771"/>
              <a:gd name="connsiteX42" fmla="*/ 455157 w 607568"/>
              <a:gd name="connsiteY42" fmla="*/ 261237 h 491771"/>
              <a:gd name="connsiteX43" fmla="*/ 470228 w 607568"/>
              <a:gd name="connsiteY43" fmla="*/ 246281 h 491771"/>
              <a:gd name="connsiteX44" fmla="*/ 472677 w 607568"/>
              <a:gd name="connsiteY44" fmla="*/ 234240 h 491771"/>
              <a:gd name="connsiteX45" fmla="*/ 469098 w 607568"/>
              <a:gd name="connsiteY45" fmla="*/ 223893 h 491771"/>
              <a:gd name="connsiteX46" fmla="*/ 439991 w 607568"/>
              <a:gd name="connsiteY46" fmla="*/ 182503 h 491771"/>
              <a:gd name="connsiteX47" fmla="*/ 426144 w 607568"/>
              <a:gd name="connsiteY47" fmla="*/ 172720 h 491771"/>
              <a:gd name="connsiteX48" fmla="*/ 441404 w 607568"/>
              <a:gd name="connsiteY48" fmla="*/ 143278 h 491771"/>
              <a:gd name="connsiteX49" fmla="*/ 439708 w 607568"/>
              <a:gd name="connsiteY49" fmla="*/ 107438 h 491771"/>
              <a:gd name="connsiteX50" fmla="*/ 500465 w 607568"/>
              <a:gd name="connsiteY50" fmla="*/ 66049 h 491771"/>
              <a:gd name="connsiteX51" fmla="*/ 107100 w 607568"/>
              <a:gd name="connsiteY51" fmla="*/ 66049 h 491771"/>
              <a:gd name="connsiteX52" fmla="*/ 171341 w 607568"/>
              <a:gd name="connsiteY52" fmla="*/ 123618 h 491771"/>
              <a:gd name="connsiteX53" fmla="*/ 172849 w 607568"/>
              <a:gd name="connsiteY53" fmla="*/ 143278 h 491771"/>
              <a:gd name="connsiteX54" fmla="*/ 184246 w 607568"/>
              <a:gd name="connsiteY54" fmla="*/ 168205 h 491771"/>
              <a:gd name="connsiteX55" fmla="*/ 167574 w 607568"/>
              <a:gd name="connsiteY55" fmla="*/ 182503 h 491771"/>
              <a:gd name="connsiteX56" fmla="*/ 138468 w 607568"/>
              <a:gd name="connsiteY56" fmla="*/ 223799 h 491771"/>
              <a:gd name="connsiteX57" fmla="*/ 134794 w 607568"/>
              <a:gd name="connsiteY57" fmla="*/ 234240 h 491771"/>
              <a:gd name="connsiteX58" fmla="*/ 137337 w 607568"/>
              <a:gd name="connsiteY58" fmla="*/ 246281 h 491771"/>
              <a:gd name="connsiteX59" fmla="*/ 152408 w 607568"/>
              <a:gd name="connsiteY59" fmla="*/ 261143 h 491771"/>
              <a:gd name="connsiteX60" fmla="*/ 165596 w 607568"/>
              <a:gd name="connsiteY60" fmla="*/ 263777 h 491771"/>
              <a:gd name="connsiteX61" fmla="*/ 179442 w 607568"/>
              <a:gd name="connsiteY61" fmla="*/ 268856 h 491771"/>
              <a:gd name="connsiteX62" fmla="*/ 146662 w 607568"/>
              <a:gd name="connsiteY62" fmla="*/ 310058 h 491771"/>
              <a:gd name="connsiteX63" fmla="*/ 123867 w 607568"/>
              <a:gd name="connsiteY63" fmla="*/ 384088 h 491771"/>
              <a:gd name="connsiteX64" fmla="*/ 27883 w 607568"/>
              <a:gd name="connsiteY64" fmla="*/ 384088 h 491771"/>
              <a:gd name="connsiteX65" fmla="*/ 6312 w 607568"/>
              <a:gd name="connsiteY65" fmla="*/ 373835 h 491771"/>
              <a:gd name="connsiteX66" fmla="*/ 566 w 607568"/>
              <a:gd name="connsiteY66" fmla="*/ 350788 h 491771"/>
              <a:gd name="connsiteX67" fmla="*/ 10268 w 607568"/>
              <a:gd name="connsiteY67" fmla="*/ 301968 h 491771"/>
              <a:gd name="connsiteX68" fmla="*/ 48606 w 607568"/>
              <a:gd name="connsiteY68" fmla="*/ 263777 h 491771"/>
              <a:gd name="connsiteX69" fmla="*/ 61699 w 607568"/>
              <a:gd name="connsiteY69" fmla="*/ 261237 h 491771"/>
              <a:gd name="connsiteX70" fmla="*/ 76770 w 607568"/>
              <a:gd name="connsiteY70" fmla="*/ 246281 h 491771"/>
              <a:gd name="connsiteX71" fmla="*/ 79313 w 607568"/>
              <a:gd name="connsiteY71" fmla="*/ 234240 h 491771"/>
              <a:gd name="connsiteX72" fmla="*/ 75639 w 607568"/>
              <a:gd name="connsiteY72" fmla="*/ 223893 h 491771"/>
              <a:gd name="connsiteX73" fmla="*/ 46628 w 607568"/>
              <a:gd name="connsiteY73" fmla="*/ 182503 h 491771"/>
              <a:gd name="connsiteX74" fmla="*/ 27318 w 607568"/>
              <a:gd name="connsiteY74" fmla="*/ 160962 h 491771"/>
              <a:gd name="connsiteX75" fmla="*/ 41447 w 607568"/>
              <a:gd name="connsiteY75" fmla="*/ 130673 h 491771"/>
              <a:gd name="connsiteX76" fmla="*/ 41824 w 607568"/>
              <a:gd name="connsiteY76" fmla="*/ 130673 h 491771"/>
              <a:gd name="connsiteX77" fmla="*/ 107100 w 607568"/>
              <a:gd name="connsiteY77" fmla="*/ 66049 h 491771"/>
              <a:gd name="connsiteX78" fmla="*/ 298626 w 607568"/>
              <a:gd name="connsiteY78" fmla="*/ 0 h 491771"/>
              <a:gd name="connsiteX79" fmla="*/ 315956 w 607568"/>
              <a:gd name="connsiteY79" fmla="*/ 0 h 491771"/>
              <a:gd name="connsiteX80" fmla="*/ 401854 w 607568"/>
              <a:gd name="connsiteY80" fmla="*/ 85787 h 491771"/>
              <a:gd name="connsiteX81" fmla="*/ 401854 w 607568"/>
              <a:gd name="connsiteY81" fmla="*/ 95476 h 491771"/>
              <a:gd name="connsiteX82" fmla="*/ 421633 w 607568"/>
              <a:gd name="connsiteY82" fmla="*/ 138840 h 491771"/>
              <a:gd name="connsiteX83" fmla="*/ 417960 w 607568"/>
              <a:gd name="connsiteY83" fmla="*/ 149281 h 491771"/>
              <a:gd name="connsiteX84" fmla="*/ 417112 w 607568"/>
              <a:gd name="connsiteY84" fmla="*/ 151068 h 491771"/>
              <a:gd name="connsiteX85" fmla="*/ 411273 w 607568"/>
              <a:gd name="connsiteY85" fmla="*/ 159534 h 491771"/>
              <a:gd name="connsiteX86" fmla="*/ 410896 w 607568"/>
              <a:gd name="connsiteY86" fmla="*/ 159910 h 491771"/>
              <a:gd name="connsiteX87" fmla="*/ 394037 w 607568"/>
              <a:gd name="connsiteY87" fmla="*/ 169787 h 491771"/>
              <a:gd name="connsiteX88" fmla="*/ 384900 w 607568"/>
              <a:gd name="connsiteY88" fmla="*/ 189541 h 491771"/>
              <a:gd name="connsiteX89" fmla="*/ 384712 w 607568"/>
              <a:gd name="connsiteY89" fmla="*/ 189823 h 491771"/>
              <a:gd name="connsiteX90" fmla="*/ 373316 w 607568"/>
              <a:gd name="connsiteY90" fmla="*/ 207131 h 491771"/>
              <a:gd name="connsiteX91" fmla="*/ 372750 w 607568"/>
              <a:gd name="connsiteY91" fmla="*/ 207789 h 491771"/>
              <a:gd name="connsiteX92" fmla="*/ 359847 w 607568"/>
              <a:gd name="connsiteY92" fmla="*/ 222275 h 491771"/>
              <a:gd name="connsiteX93" fmla="*/ 359188 w 607568"/>
              <a:gd name="connsiteY93" fmla="*/ 222934 h 491771"/>
              <a:gd name="connsiteX94" fmla="*/ 345154 w 607568"/>
              <a:gd name="connsiteY94" fmla="*/ 234598 h 491771"/>
              <a:gd name="connsiteX95" fmla="*/ 345625 w 607568"/>
              <a:gd name="connsiteY95" fmla="*/ 236855 h 491771"/>
              <a:gd name="connsiteX96" fmla="*/ 348639 w 607568"/>
              <a:gd name="connsiteY96" fmla="*/ 235538 h 491771"/>
              <a:gd name="connsiteX97" fmla="*/ 355514 w 607568"/>
              <a:gd name="connsiteY97" fmla="*/ 234033 h 491771"/>
              <a:gd name="connsiteX98" fmla="*/ 366628 w 607568"/>
              <a:gd name="connsiteY98" fmla="*/ 237326 h 491771"/>
              <a:gd name="connsiteX99" fmla="*/ 385371 w 607568"/>
              <a:gd name="connsiteY99" fmla="*/ 249648 h 491771"/>
              <a:gd name="connsiteX100" fmla="*/ 399876 w 607568"/>
              <a:gd name="connsiteY100" fmla="*/ 279373 h 491771"/>
              <a:gd name="connsiteX101" fmla="*/ 430016 w 607568"/>
              <a:gd name="connsiteY101" fmla="*/ 289814 h 491771"/>
              <a:gd name="connsiteX102" fmla="*/ 448382 w 607568"/>
              <a:gd name="connsiteY102" fmla="*/ 316058 h 491771"/>
              <a:gd name="connsiteX103" fmla="*/ 481630 w 607568"/>
              <a:gd name="connsiteY103" fmla="*/ 424515 h 491771"/>
              <a:gd name="connsiteX104" fmla="*/ 483891 w 607568"/>
              <a:gd name="connsiteY104" fmla="*/ 436461 h 491771"/>
              <a:gd name="connsiteX105" fmla="*/ 473718 w 607568"/>
              <a:gd name="connsiteY105" fmla="*/ 470700 h 491771"/>
              <a:gd name="connsiteX106" fmla="*/ 443956 w 607568"/>
              <a:gd name="connsiteY106" fmla="*/ 490360 h 491771"/>
              <a:gd name="connsiteX107" fmla="*/ 431805 w 607568"/>
              <a:gd name="connsiteY107" fmla="*/ 491771 h 491771"/>
              <a:gd name="connsiteX108" fmla="*/ 325375 w 607568"/>
              <a:gd name="connsiteY108" fmla="*/ 491771 h 491771"/>
              <a:gd name="connsiteX109" fmla="*/ 337430 w 607568"/>
              <a:gd name="connsiteY109" fmla="*/ 415296 h 491771"/>
              <a:gd name="connsiteX110" fmla="*/ 334605 w 607568"/>
              <a:gd name="connsiteY110" fmla="*/ 389052 h 491771"/>
              <a:gd name="connsiteX111" fmla="*/ 323962 w 607568"/>
              <a:gd name="connsiteY111" fmla="*/ 360927 h 491771"/>
              <a:gd name="connsiteX112" fmla="*/ 337430 w 607568"/>
              <a:gd name="connsiteY112" fmla="*/ 347476 h 491771"/>
              <a:gd name="connsiteX113" fmla="*/ 307196 w 607568"/>
              <a:gd name="connsiteY113" fmla="*/ 317281 h 491771"/>
              <a:gd name="connsiteX114" fmla="*/ 276868 w 607568"/>
              <a:gd name="connsiteY114" fmla="*/ 347476 h 491771"/>
              <a:gd name="connsiteX115" fmla="*/ 290337 w 607568"/>
              <a:gd name="connsiteY115" fmla="*/ 360927 h 491771"/>
              <a:gd name="connsiteX116" fmla="*/ 279694 w 607568"/>
              <a:gd name="connsiteY116" fmla="*/ 389052 h 491771"/>
              <a:gd name="connsiteX117" fmla="*/ 276963 w 607568"/>
              <a:gd name="connsiteY117" fmla="*/ 415296 h 491771"/>
              <a:gd name="connsiteX118" fmla="*/ 288736 w 607568"/>
              <a:gd name="connsiteY118" fmla="*/ 491771 h 491771"/>
              <a:gd name="connsiteX119" fmla="*/ 182493 w 607568"/>
              <a:gd name="connsiteY119" fmla="*/ 491771 h 491771"/>
              <a:gd name="connsiteX120" fmla="*/ 170437 w 607568"/>
              <a:gd name="connsiteY120" fmla="*/ 490360 h 491771"/>
              <a:gd name="connsiteX121" fmla="*/ 140675 w 607568"/>
              <a:gd name="connsiteY121" fmla="*/ 470700 h 491771"/>
              <a:gd name="connsiteX122" fmla="*/ 132669 w 607568"/>
              <a:gd name="connsiteY122" fmla="*/ 424515 h 491771"/>
              <a:gd name="connsiteX123" fmla="*/ 166011 w 607568"/>
              <a:gd name="connsiteY123" fmla="*/ 316058 h 491771"/>
              <a:gd name="connsiteX124" fmla="*/ 184377 w 607568"/>
              <a:gd name="connsiteY124" fmla="*/ 289814 h 491771"/>
              <a:gd name="connsiteX125" fmla="*/ 214517 w 607568"/>
              <a:gd name="connsiteY125" fmla="*/ 279373 h 491771"/>
              <a:gd name="connsiteX126" fmla="*/ 214517 w 607568"/>
              <a:gd name="connsiteY126" fmla="*/ 279279 h 491771"/>
              <a:gd name="connsiteX127" fmla="*/ 229022 w 607568"/>
              <a:gd name="connsiteY127" fmla="*/ 249648 h 491771"/>
              <a:gd name="connsiteX128" fmla="*/ 247765 w 607568"/>
              <a:gd name="connsiteY128" fmla="*/ 237326 h 491771"/>
              <a:gd name="connsiteX129" fmla="*/ 258879 w 607568"/>
              <a:gd name="connsiteY129" fmla="*/ 234033 h 491771"/>
              <a:gd name="connsiteX130" fmla="*/ 265754 w 607568"/>
              <a:gd name="connsiteY130" fmla="*/ 235538 h 491771"/>
              <a:gd name="connsiteX131" fmla="*/ 268768 w 607568"/>
              <a:gd name="connsiteY131" fmla="*/ 236855 h 491771"/>
              <a:gd name="connsiteX132" fmla="*/ 269239 w 607568"/>
              <a:gd name="connsiteY132" fmla="*/ 234598 h 491771"/>
              <a:gd name="connsiteX133" fmla="*/ 255205 w 607568"/>
              <a:gd name="connsiteY133" fmla="*/ 222934 h 491771"/>
              <a:gd name="connsiteX134" fmla="*/ 254546 w 607568"/>
              <a:gd name="connsiteY134" fmla="*/ 222275 h 491771"/>
              <a:gd name="connsiteX135" fmla="*/ 241548 w 607568"/>
              <a:gd name="connsiteY135" fmla="*/ 207789 h 491771"/>
              <a:gd name="connsiteX136" fmla="*/ 241077 w 607568"/>
              <a:gd name="connsiteY136" fmla="*/ 207225 h 491771"/>
              <a:gd name="connsiteX137" fmla="*/ 229681 w 607568"/>
              <a:gd name="connsiteY137" fmla="*/ 189823 h 491771"/>
              <a:gd name="connsiteX138" fmla="*/ 229493 w 607568"/>
              <a:gd name="connsiteY138" fmla="*/ 189635 h 491771"/>
              <a:gd name="connsiteX139" fmla="*/ 220356 w 607568"/>
              <a:gd name="connsiteY139" fmla="*/ 169787 h 491771"/>
              <a:gd name="connsiteX140" fmla="*/ 203497 w 607568"/>
              <a:gd name="connsiteY140" fmla="*/ 159910 h 491771"/>
              <a:gd name="connsiteX141" fmla="*/ 203120 w 607568"/>
              <a:gd name="connsiteY141" fmla="*/ 159534 h 491771"/>
              <a:gd name="connsiteX142" fmla="*/ 197281 w 607568"/>
              <a:gd name="connsiteY142" fmla="*/ 151068 h 491771"/>
              <a:gd name="connsiteX143" fmla="*/ 196433 w 607568"/>
              <a:gd name="connsiteY143" fmla="*/ 149281 h 491771"/>
              <a:gd name="connsiteX144" fmla="*/ 192666 w 607568"/>
              <a:gd name="connsiteY144" fmla="*/ 138840 h 491771"/>
              <a:gd name="connsiteX145" fmla="*/ 212727 w 607568"/>
              <a:gd name="connsiteY145" fmla="*/ 95476 h 491771"/>
              <a:gd name="connsiteX146" fmla="*/ 212727 w 607568"/>
              <a:gd name="connsiteY146" fmla="*/ 85787 h 491771"/>
              <a:gd name="connsiteX147" fmla="*/ 298626 w 607568"/>
              <a:gd name="connsiteY147" fmla="*/ 0 h 4917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Lst>
            <a:rect l="l" t="t" r="r" b="b"/>
            <a:pathLst>
              <a:path w="607568" h="491771">
                <a:moveTo>
                  <a:pt x="355420" y="250307"/>
                </a:moveTo>
                <a:cubicBezTo>
                  <a:pt x="354290" y="250307"/>
                  <a:pt x="353160" y="250871"/>
                  <a:pt x="352312" y="251812"/>
                </a:cubicBezTo>
                <a:lnTo>
                  <a:pt x="321042" y="289814"/>
                </a:lnTo>
                <a:cubicBezTo>
                  <a:pt x="319723" y="291507"/>
                  <a:pt x="319912" y="293953"/>
                  <a:pt x="321513" y="295364"/>
                </a:cubicBezTo>
                <a:lnTo>
                  <a:pt x="369736" y="338257"/>
                </a:lnTo>
                <a:cubicBezTo>
                  <a:pt x="370396" y="338822"/>
                  <a:pt x="371149" y="339104"/>
                  <a:pt x="371997" y="339104"/>
                </a:cubicBezTo>
                <a:cubicBezTo>
                  <a:pt x="372374" y="339104"/>
                  <a:pt x="372750" y="339010"/>
                  <a:pt x="373127" y="338916"/>
                </a:cubicBezTo>
                <a:cubicBezTo>
                  <a:pt x="374257" y="338539"/>
                  <a:pt x="375105" y="337505"/>
                  <a:pt x="375293" y="336282"/>
                </a:cubicBezTo>
                <a:lnTo>
                  <a:pt x="383676" y="279467"/>
                </a:lnTo>
                <a:cubicBezTo>
                  <a:pt x="384618" y="273164"/>
                  <a:pt x="381792" y="266768"/>
                  <a:pt x="376424" y="263287"/>
                </a:cubicBezTo>
                <a:lnTo>
                  <a:pt x="357681" y="250965"/>
                </a:lnTo>
                <a:cubicBezTo>
                  <a:pt x="357021" y="250495"/>
                  <a:pt x="356174" y="250307"/>
                  <a:pt x="355420" y="250307"/>
                </a:cubicBezTo>
                <a:close/>
                <a:moveTo>
                  <a:pt x="258879" y="250307"/>
                </a:moveTo>
                <a:cubicBezTo>
                  <a:pt x="258125" y="250307"/>
                  <a:pt x="257372" y="250495"/>
                  <a:pt x="256712" y="250965"/>
                </a:cubicBezTo>
                <a:lnTo>
                  <a:pt x="237969" y="263287"/>
                </a:lnTo>
                <a:cubicBezTo>
                  <a:pt x="232601" y="266768"/>
                  <a:pt x="229775" y="273164"/>
                  <a:pt x="230717" y="279467"/>
                </a:cubicBezTo>
                <a:lnTo>
                  <a:pt x="239100" y="336282"/>
                </a:lnTo>
                <a:cubicBezTo>
                  <a:pt x="239288" y="337505"/>
                  <a:pt x="240136" y="338539"/>
                  <a:pt x="241266" y="338916"/>
                </a:cubicBezTo>
                <a:cubicBezTo>
                  <a:pt x="241643" y="339010"/>
                  <a:pt x="242019" y="339104"/>
                  <a:pt x="242396" y="339104"/>
                </a:cubicBezTo>
                <a:cubicBezTo>
                  <a:pt x="243244" y="339104"/>
                  <a:pt x="243997" y="338822"/>
                  <a:pt x="244657" y="338257"/>
                </a:cubicBezTo>
                <a:lnTo>
                  <a:pt x="292880" y="295364"/>
                </a:lnTo>
                <a:cubicBezTo>
                  <a:pt x="294481" y="293953"/>
                  <a:pt x="294670" y="291507"/>
                  <a:pt x="293351" y="289814"/>
                </a:cubicBezTo>
                <a:lnTo>
                  <a:pt x="261987" y="251812"/>
                </a:lnTo>
                <a:cubicBezTo>
                  <a:pt x="261233" y="250871"/>
                  <a:pt x="260103" y="250307"/>
                  <a:pt x="258879" y="250307"/>
                </a:cubicBezTo>
                <a:close/>
                <a:moveTo>
                  <a:pt x="500465" y="66049"/>
                </a:moveTo>
                <a:cubicBezTo>
                  <a:pt x="548129" y="66049"/>
                  <a:pt x="562447" y="93516"/>
                  <a:pt x="565743" y="130673"/>
                </a:cubicBezTo>
                <a:cubicBezTo>
                  <a:pt x="565932" y="130673"/>
                  <a:pt x="566026" y="130673"/>
                  <a:pt x="566120" y="130673"/>
                </a:cubicBezTo>
                <a:cubicBezTo>
                  <a:pt x="577141" y="133118"/>
                  <a:pt x="583358" y="146664"/>
                  <a:pt x="580250" y="160962"/>
                </a:cubicBezTo>
                <a:cubicBezTo>
                  <a:pt x="577706" y="172532"/>
                  <a:pt x="569700" y="180904"/>
                  <a:pt x="560939" y="182503"/>
                </a:cubicBezTo>
                <a:cubicBezTo>
                  <a:pt x="554628" y="199529"/>
                  <a:pt x="543796" y="214016"/>
                  <a:pt x="531927" y="223799"/>
                </a:cubicBezTo>
                <a:cubicBezTo>
                  <a:pt x="528913" y="226338"/>
                  <a:pt x="527500" y="230383"/>
                  <a:pt x="528253" y="234240"/>
                </a:cubicBezTo>
                <a:lnTo>
                  <a:pt x="530797" y="246281"/>
                </a:lnTo>
                <a:cubicBezTo>
                  <a:pt x="532304" y="253806"/>
                  <a:pt x="538238" y="259732"/>
                  <a:pt x="545868" y="261143"/>
                </a:cubicBezTo>
                <a:lnTo>
                  <a:pt x="558961" y="263777"/>
                </a:lnTo>
                <a:cubicBezTo>
                  <a:pt x="578366" y="267634"/>
                  <a:pt x="593437" y="282684"/>
                  <a:pt x="597299" y="301968"/>
                </a:cubicBezTo>
                <a:lnTo>
                  <a:pt x="607002" y="350788"/>
                </a:lnTo>
                <a:cubicBezTo>
                  <a:pt x="608697" y="358972"/>
                  <a:pt x="606531" y="367438"/>
                  <a:pt x="601256" y="373835"/>
                </a:cubicBezTo>
                <a:cubicBezTo>
                  <a:pt x="595981" y="380325"/>
                  <a:pt x="588068" y="384088"/>
                  <a:pt x="579685" y="384088"/>
                </a:cubicBezTo>
                <a:lnTo>
                  <a:pt x="490386" y="384088"/>
                </a:lnTo>
                <a:lnTo>
                  <a:pt x="467685" y="310058"/>
                </a:lnTo>
                <a:cubicBezTo>
                  <a:pt x="461845" y="291150"/>
                  <a:pt x="448563" y="276194"/>
                  <a:pt x="431702" y="267445"/>
                </a:cubicBezTo>
                <a:cubicBezTo>
                  <a:pt x="434999" y="265940"/>
                  <a:pt x="438295" y="264529"/>
                  <a:pt x="441969" y="263777"/>
                </a:cubicBezTo>
                <a:lnTo>
                  <a:pt x="455157" y="261237"/>
                </a:lnTo>
                <a:cubicBezTo>
                  <a:pt x="462692" y="259732"/>
                  <a:pt x="468627" y="253806"/>
                  <a:pt x="470228" y="246281"/>
                </a:cubicBezTo>
                <a:lnTo>
                  <a:pt x="472677" y="234240"/>
                </a:lnTo>
                <a:cubicBezTo>
                  <a:pt x="473525" y="230383"/>
                  <a:pt x="472112" y="226338"/>
                  <a:pt x="469098" y="223893"/>
                </a:cubicBezTo>
                <a:cubicBezTo>
                  <a:pt x="457229" y="214016"/>
                  <a:pt x="446302" y="199529"/>
                  <a:pt x="439991" y="182503"/>
                </a:cubicBezTo>
                <a:cubicBezTo>
                  <a:pt x="434716" y="181563"/>
                  <a:pt x="429818" y="177894"/>
                  <a:pt x="426144" y="172720"/>
                </a:cubicBezTo>
                <a:cubicBezTo>
                  <a:pt x="433303" y="164725"/>
                  <a:pt x="438861" y="154754"/>
                  <a:pt x="441404" y="143278"/>
                </a:cubicBezTo>
                <a:cubicBezTo>
                  <a:pt x="444324" y="130485"/>
                  <a:pt x="443476" y="118068"/>
                  <a:pt x="439708" y="107438"/>
                </a:cubicBezTo>
                <a:cubicBezTo>
                  <a:pt x="447244" y="82699"/>
                  <a:pt x="464200" y="66049"/>
                  <a:pt x="500465" y="66049"/>
                </a:cubicBezTo>
                <a:close/>
                <a:moveTo>
                  <a:pt x="107100" y="66049"/>
                </a:moveTo>
                <a:cubicBezTo>
                  <a:pt x="151561" y="66049"/>
                  <a:pt x="166820" y="90130"/>
                  <a:pt x="171341" y="123618"/>
                </a:cubicBezTo>
                <a:cubicBezTo>
                  <a:pt x="170965" y="129920"/>
                  <a:pt x="171436" y="136505"/>
                  <a:pt x="172849" y="143278"/>
                </a:cubicBezTo>
                <a:cubicBezTo>
                  <a:pt x="174921" y="152590"/>
                  <a:pt x="178971" y="161056"/>
                  <a:pt x="184246" y="168205"/>
                </a:cubicBezTo>
                <a:cubicBezTo>
                  <a:pt x="180573" y="175919"/>
                  <a:pt x="174356" y="181281"/>
                  <a:pt x="167574" y="182503"/>
                </a:cubicBezTo>
                <a:cubicBezTo>
                  <a:pt x="161263" y="199529"/>
                  <a:pt x="150336" y="214016"/>
                  <a:pt x="138468" y="223799"/>
                </a:cubicBezTo>
                <a:cubicBezTo>
                  <a:pt x="135453" y="226338"/>
                  <a:pt x="134040" y="230383"/>
                  <a:pt x="134794" y="234240"/>
                </a:cubicBezTo>
                <a:lnTo>
                  <a:pt x="137337" y="246281"/>
                </a:lnTo>
                <a:cubicBezTo>
                  <a:pt x="138939" y="253806"/>
                  <a:pt x="144873" y="259732"/>
                  <a:pt x="152408" y="261143"/>
                </a:cubicBezTo>
                <a:lnTo>
                  <a:pt x="165596" y="263777"/>
                </a:lnTo>
                <a:cubicBezTo>
                  <a:pt x="170494" y="264812"/>
                  <a:pt x="175203" y="266505"/>
                  <a:pt x="179442" y="268856"/>
                </a:cubicBezTo>
                <a:cubicBezTo>
                  <a:pt x="164088" y="277793"/>
                  <a:pt x="152126" y="292279"/>
                  <a:pt x="146662" y="310058"/>
                </a:cubicBezTo>
                <a:lnTo>
                  <a:pt x="123867" y="384088"/>
                </a:lnTo>
                <a:lnTo>
                  <a:pt x="27883" y="384088"/>
                </a:lnTo>
                <a:cubicBezTo>
                  <a:pt x="19499" y="384088"/>
                  <a:pt x="11587" y="380325"/>
                  <a:pt x="6312" y="373835"/>
                </a:cubicBezTo>
                <a:cubicBezTo>
                  <a:pt x="1037" y="367438"/>
                  <a:pt x="-1129" y="358972"/>
                  <a:pt x="566" y="350788"/>
                </a:cubicBezTo>
                <a:lnTo>
                  <a:pt x="10268" y="301968"/>
                </a:lnTo>
                <a:cubicBezTo>
                  <a:pt x="14130" y="282684"/>
                  <a:pt x="29202" y="267634"/>
                  <a:pt x="48606" y="263777"/>
                </a:cubicBezTo>
                <a:lnTo>
                  <a:pt x="61699" y="261237"/>
                </a:lnTo>
                <a:cubicBezTo>
                  <a:pt x="69328" y="259732"/>
                  <a:pt x="75263" y="253806"/>
                  <a:pt x="76770" y="246281"/>
                </a:cubicBezTo>
                <a:lnTo>
                  <a:pt x="79313" y="234240"/>
                </a:lnTo>
                <a:cubicBezTo>
                  <a:pt x="80067" y="230383"/>
                  <a:pt x="78654" y="226338"/>
                  <a:pt x="75639" y="223893"/>
                </a:cubicBezTo>
                <a:cubicBezTo>
                  <a:pt x="63771" y="214016"/>
                  <a:pt x="52939" y="199623"/>
                  <a:pt x="46628" y="182503"/>
                </a:cubicBezTo>
                <a:cubicBezTo>
                  <a:pt x="37867" y="180904"/>
                  <a:pt x="29861" y="172532"/>
                  <a:pt x="27318" y="160962"/>
                </a:cubicBezTo>
                <a:cubicBezTo>
                  <a:pt x="24115" y="146664"/>
                  <a:pt x="30426" y="133118"/>
                  <a:pt x="41447" y="130673"/>
                </a:cubicBezTo>
                <a:cubicBezTo>
                  <a:pt x="41541" y="130673"/>
                  <a:pt x="41729" y="130673"/>
                  <a:pt x="41824" y="130673"/>
                </a:cubicBezTo>
                <a:cubicBezTo>
                  <a:pt x="45403" y="93516"/>
                  <a:pt x="60192" y="66049"/>
                  <a:pt x="107100" y="66049"/>
                </a:cubicBezTo>
                <a:close/>
                <a:moveTo>
                  <a:pt x="298626" y="0"/>
                </a:moveTo>
                <a:lnTo>
                  <a:pt x="315956" y="0"/>
                </a:lnTo>
                <a:cubicBezTo>
                  <a:pt x="363426" y="0"/>
                  <a:pt x="401854" y="38378"/>
                  <a:pt x="401854" y="85787"/>
                </a:cubicBezTo>
                <a:lnTo>
                  <a:pt x="401854" y="95476"/>
                </a:lnTo>
                <a:cubicBezTo>
                  <a:pt x="417301" y="99238"/>
                  <a:pt x="426154" y="118522"/>
                  <a:pt x="421633" y="138840"/>
                </a:cubicBezTo>
                <a:cubicBezTo>
                  <a:pt x="420880" y="142602"/>
                  <a:pt x="419467" y="146083"/>
                  <a:pt x="417960" y="149281"/>
                </a:cubicBezTo>
                <a:cubicBezTo>
                  <a:pt x="417677" y="149939"/>
                  <a:pt x="417395" y="150504"/>
                  <a:pt x="417112" y="151068"/>
                </a:cubicBezTo>
                <a:cubicBezTo>
                  <a:pt x="415417" y="154172"/>
                  <a:pt x="413533" y="157088"/>
                  <a:pt x="411273" y="159534"/>
                </a:cubicBezTo>
                <a:cubicBezTo>
                  <a:pt x="411179" y="159628"/>
                  <a:pt x="410990" y="159816"/>
                  <a:pt x="410896" y="159910"/>
                </a:cubicBezTo>
                <a:cubicBezTo>
                  <a:pt x="406092" y="165084"/>
                  <a:pt x="400159" y="168658"/>
                  <a:pt x="394037" y="169787"/>
                </a:cubicBezTo>
                <a:cubicBezTo>
                  <a:pt x="391494" y="176654"/>
                  <a:pt x="388385" y="183332"/>
                  <a:pt x="384900" y="189541"/>
                </a:cubicBezTo>
                <a:cubicBezTo>
                  <a:pt x="384806" y="189635"/>
                  <a:pt x="384806" y="189729"/>
                  <a:pt x="384712" y="189823"/>
                </a:cubicBezTo>
                <a:cubicBezTo>
                  <a:pt x="381227" y="196031"/>
                  <a:pt x="377460" y="201769"/>
                  <a:pt x="373316" y="207131"/>
                </a:cubicBezTo>
                <a:cubicBezTo>
                  <a:pt x="373127" y="207413"/>
                  <a:pt x="372939" y="207601"/>
                  <a:pt x="372750" y="207789"/>
                </a:cubicBezTo>
                <a:cubicBezTo>
                  <a:pt x="368700" y="213057"/>
                  <a:pt x="364368" y="217948"/>
                  <a:pt x="359847" y="222275"/>
                </a:cubicBezTo>
                <a:cubicBezTo>
                  <a:pt x="359658" y="222463"/>
                  <a:pt x="359376" y="222651"/>
                  <a:pt x="359188" y="222934"/>
                </a:cubicBezTo>
                <a:cubicBezTo>
                  <a:pt x="354667" y="227261"/>
                  <a:pt x="349957" y="231211"/>
                  <a:pt x="345154" y="234598"/>
                </a:cubicBezTo>
                <a:lnTo>
                  <a:pt x="345625" y="236855"/>
                </a:lnTo>
                <a:cubicBezTo>
                  <a:pt x="346567" y="236385"/>
                  <a:pt x="347603" y="235915"/>
                  <a:pt x="348639" y="235538"/>
                </a:cubicBezTo>
                <a:cubicBezTo>
                  <a:pt x="350899" y="234786"/>
                  <a:pt x="353065" y="234033"/>
                  <a:pt x="355514" y="234033"/>
                </a:cubicBezTo>
                <a:cubicBezTo>
                  <a:pt x="359470" y="234033"/>
                  <a:pt x="363238" y="235162"/>
                  <a:pt x="366628" y="237326"/>
                </a:cubicBezTo>
                <a:cubicBezTo>
                  <a:pt x="366628" y="237326"/>
                  <a:pt x="380756" y="246450"/>
                  <a:pt x="385371" y="249648"/>
                </a:cubicBezTo>
                <a:cubicBezTo>
                  <a:pt x="401854" y="261030"/>
                  <a:pt x="399876" y="279373"/>
                  <a:pt x="399876" y="279373"/>
                </a:cubicBezTo>
                <a:cubicBezTo>
                  <a:pt x="410990" y="279655"/>
                  <a:pt x="421822" y="283041"/>
                  <a:pt x="430016" y="289814"/>
                </a:cubicBezTo>
                <a:cubicBezTo>
                  <a:pt x="445180" y="302324"/>
                  <a:pt x="447535" y="313330"/>
                  <a:pt x="448382" y="316058"/>
                </a:cubicBezTo>
                <a:lnTo>
                  <a:pt x="481630" y="424515"/>
                </a:lnTo>
                <a:cubicBezTo>
                  <a:pt x="482855" y="428371"/>
                  <a:pt x="483608" y="432416"/>
                  <a:pt x="483891" y="436461"/>
                </a:cubicBezTo>
                <a:cubicBezTo>
                  <a:pt x="484644" y="448595"/>
                  <a:pt x="481159" y="460730"/>
                  <a:pt x="473718" y="470700"/>
                </a:cubicBezTo>
                <a:cubicBezTo>
                  <a:pt x="466372" y="480671"/>
                  <a:pt x="455823" y="487538"/>
                  <a:pt x="443956" y="490360"/>
                </a:cubicBezTo>
                <a:cubicBezTo>
                  <a:pt x="440000" y="491301"/>
                  <a:pt x="435950" y="491771"/>
                  <a:pt x="431805" y="491771"/>
                </a:cubicBezTo>
                <a:lnTo>
                  <a:pt x="325375" y="491771"/>
                </a:lnTo>
                <a:lnTo>
                  <a:pt x="337430" y="415296"/>
                </a:lnTo>
                <a:cubicBezTo>
                  <a:pt x="338749" y="406454"/>
                  <a:pt x="337807" y="397424"/>
                  <a:pt x="334605" y="389052"/>
                </a:cubicBezTo>
                <a:lnTo>
                  <a:pt x="323962" y="360927"/>
                </a:lnTo>
                <a:lnTo>
                  <a:pt x="337430" y="347476"/>
                </a:lnTo>
                <a:lnTo>
                  <a:pt x="307196" y="317281"/>
                </a:lnTo>
                <a:lnTo>
                  <a:pt x="276868" y="347476"/>
                </a:lnTo>
                <a:lnTo>
                  <a:pt x="290337" y="360927"/>
                </a:lnTo>
                <a:lnTo>
                  <a:pt x="279694" y="389052"/>
                </a:lnTo>
                <a:cubicBezTo>
                  <a:pt x="276586" y="397424"/>
                  <a:pt x="275644" y="406454"/>
                  <a:pt x="276963" y="415296"/>
                </a:cubicBezTo>
                <a:lnTo>
                  <a:pt x="288736" y="491771"/>
                </a:lnTo>
                <a:lnTo>
                  <a:pt x="182493" y="491771"/>
                </a:lnTo>
                <a:cubicBezTo>
                  <a:pt x="178443" y="491771"/>
                  <a:pt x="174299" y="491301"/>
                  <a:pt x="170437" y="490360"/>
                </a:cubicBezTo>
                <a:cubicBezTo>
                  <a:pt x="158570" y="487538"/>
                  <a:pt x="148021" y="480671"/>
                  <a:pt x="140675" y="470700"/>
                </a:cubicBezTo>
                <a:cubicBezTo>
                  <a:pt x="130785" y="457343"/>
                  <a:pt x="127865" y="440223"/>
                  <a:pt x="132669" y="424515"/>
                </a:cubicBezTo>
                <a:lnTo>
                  <a:pt x="166011" y="316058"/>
                </a:lnTo>
                <a:cubicBezTo>
                  <a:pt x="166858" y="313330"/>
                  <a:pt x="170908" y="300631"/>
                  <a:pt x="184377" y="289814"/>
                </a:cubicBezTo>
                <a:cubicBezTo>
                  <a:pt x="192666" y="283229"/>
                  <a:pt x="203403" y="279655"/>
                  <a:pt x="214517" y="279373"/>
                </a:cubicBezTo>
                <a:lnTo>
                  <a:pt x="214517" y="279279"/>
                </a:lnTo>
                <a:cubicBezTo>
                  <a:pt x="214140" y="273447"/>
                  <a:pt x="211880" y="260654"/>
                  <a:pt x="229022" y="249648"/>
                </a:cubicBezTo>
                <a:cubicBezTo>
                  <a:pt x="233731" y="246638"/>
                  <a:pt x="247765" y="237326"/>
                  <a:pt x="247765" y="237326"/>
                </a:cubicBezTo>
                <a:cubicBezTo>
                  <a:pt x="251061" y="235162"/>
                  <a:pt x="254923" y="234033"/>
                  <a:pt x="258879" y="234033"/>
                </a:cubicBezTo>
                <a:cubicBezTo>
                  <a:pt x="261328" y="234033"/>
                  <a:pt x="263494" y="234786"/>
                  <a:pt x="265754" y="235538"/>
                </a:cubicBezTo>
                <a:cubicBezTo>
                  <a:pt x="266790" y="236009"/>
                  <a:pt x="267826" y="236385"/>
                  <a:pt x="268768" y="236855"/>
                </a:cubicBezTo>
                <a:lnTo>
                  <a:pt x="269239" y="234598"/>
                </a:lnTo>
                <a:cubicBezTo>
                  <a:pt x="264436" y="231211"/>
                  <a:pt x="259726" y="227261"/>
                  <a:pt x="255205" y="222934"/>
                </a:cubicBezTo>
                <a:cubicBezTo>
                  <a:pt x="254923" y="222651"/>
                  <a:pt x="254735" y="222463"/>
                  <a:pt x="254546" y="222275"/>
                </a:cubicBezTo>
                <a:cubicBezTo>
                  <a:pt x="250025" y="217948"/>
                  <a:pt x="245693" y="213057"/>
                  <a:pt x="241548" y="207789"/>
                </a:cubicBezTo>
                <a:cubicBezTo>
                  <a:pt x="241454" y="207601"/>
                  <a:pt x="241266" y="207413"/>
                  <a:pt x="241077" y="207225"/>
                </a:cubicBezTo>
                <a:cubicBezTo>
                  <a:pt x="236933" y="201769"/>
                  <a:pt x="233072" y="196031"/>
                  <a:pt x="229681" y="189823"/>
                </a:cubicBezTo>
                <a:cubicBezTo>
                  <a:pt x="229587" y="189729"/>
                  <a:pt x="229587" y="189635"/>
                  <a:pt x="229493" y="189635"/>
                </a:cubicBezTo>
                <a:cubicBezTo>
                  <a:pt x="226008" y="183332"/>
                  <a:pt x="222899" y="176654"/>
                  <a:pt x="220356" y="169787"/>
                </a:cubicBezTo>
                <a:cubicBezTo>
                  <a:pt x="214140" y="168658"/>
                  <a:pt x="208301" y="165084"/>
                  <a:pt x="203497" y="159910"/>
                </a:cubicBezTo>
                <a:cubicBezTo>
                  <a:pt x="203309" y="159722"/>
                  <a:pt x="203214" y="159628"/>
                  <a:pt x="203120" y="159534"/>
                </a:cubicBezTo>
                <a:cubicBezTo>
                  <a:pt x="200860" y="157088"/>
                  <a:pt x="198976" y="154172"/>
                  <a:pt x="197281" y="151068"/>
                </a:cubicBezTo>
                <a:cubicBezTo>
                  <a:pt x="196998" y="150504"/>
                  <a:pt x="196716" y="149939"/>
                  <a:pt x="196433" y="149281"/>
                </a:cubicBezTo>
                <a:cubicBezTo>
                  <a:pt x="194832" y="146083"/>
                  <a:pt x="193513" y="142602"/>
                  <a:pt x="192666" y="138840"/>
                </a:cubicBezTo>
                <a:cubicBezTo>
                  <a:pt x="188145" y="118428"/>
                  <a:pt x="197092" y="99050"/>
                  <a:pt x="212727" y="95476"/>
                </a:cubicBezTo>
                <a:lnTo>
                  <a:pt x="212727" y="85787"/>
                </a:lnTo>
                <a:cubicBezTo>
                  <a:pt x="212727" y="38378"/>
                  <a:pt x="251155" y="0"/>
                  <a:pt x="298626" y="0"/>
                </a:cubicBezTo>
                <a:close/>
              </a:path>
            </a:pathLst>
          </a:custGeom>
          <a:solidFill>
            <a:schemeClr val="bg1"/>
          </a:solidFill>
          <a:ln>
            <a:noFill/>
          </a:ln>
        </p:spPr>
        <p:txBody>
          <a:bodyPr wrap="square" lIns="91440" tIns="45720" rIns="91440" bIns="45720">
            <a:normAutofit/>
          </a:bodyPr>
          <a:lstStyle/>
          <a:p>
            <a:pPr defTabSz="457189"/>
            <a:endParaRPr lang="zh-CN" altLang="en-US" dirty="0">
              <a:solidFill>
                <a:prstClr val="black"/>
              </a:solidFill>
              <a:latin typeface="字魂59号-创粗黑"/>
              <a:ea typeface="字魂5号-无外润黑体"/>
              <a:cs typeface="+mn-ea"/>
              <a:sym typeface="+mn-lt"/>
            </a:endParaRPr>
          </a:p>
        </p:txBody>
      </p:sp>
    </p:spTree>
    <p:extLst>
      <p:ext uri="{BB962C8B-B14F-4D97-AF65-F5344CB8AC3E}">
        <p14:creationId xmlns:p14="http://schemas.microsoft.com/office/powerpoint/2010/main" val="74766747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500"/>
                                        <p:tgtEl>
                                          <p:spTgt spid="6"/>
                                        </p:tgtEl>
                                      </p:cBhvr>
                                    </p:animEffect>
                                  </p:childTnLst>
                                </p:cTn>
                              </p:par>
                              <p:par>
                                <p:cTn id="8" presetID="42"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anim calcmode="lin" valueType="num">
                                      <p:cBhvr>
                                        <p:cTn id="11" dur="500" fill="hold"/>
                                        <p:tgtEl>
                                          <p:spTgt spid="7"/>
                                        </p:tgtEl>
                                        <p:attrNameLst>
                                          <p:attrName>ppt_x</p:attrName>
                                        </p:attrNameLst>
                                      </p:cBhvr>
                                      <p:tavLst>
                                        <p:tav tm="0">
                                          <p:val>
                                            <p:strVal val="#ppt_x"/>
                                          </p:val>
                                        </p:tav>
                                        <p:tav tm="100000">
                                          <p:val>
                                            <p:strVal val="#ppt_x"/>
                                          </p:val>
                                        </p:tav>
                                      </p:tavLst>
                                    </p:anim>
                                    <p:anim calcmode="lin" valueType="num">
                                      <p:cBhvr>
                                        <p:cTn id="12" dur="5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anim calcmode="lin" valueType="num">
                                      <p:cBhvr>
                                        <p:cTn id="16" dur="500" fill="hold"/>
                                        <p:tgtEl>
                                          <p:spTgt spid="14"/>
                                        </p:tgtEl>
                                        <p:attrNameLst>
                                          <p:attrName>ppt_x</p:attrName>
                                        </p:attrNameLst>
                                      </p:cBhvr>
                                      <p:tavLst>
                                        <p:tav tm="0">
                                          <p:val>
                                            <p:strVal val="#ppt_x"/>
                                          </p:val>
                                        </p:tav>
                                        <p:tav tm="100000">
                                          <p:val>
                                            <p:strVal val="#ppt_x"/>
                                          </p:val>
                                        </p:tav>
                                      </p:tavLst>
                                    </p:anim>
                                    <p:anim calcmode="lin" valueType="num">
                                      <p:cBhvr>
                                        <p:cTn id="17" dur="500" fill="hold"/>
                                        <p:tgtEl>
                                          <p:spTgt spid="14"/>
                                        </p:tgtEl>
                                        <p:attrNameLst>
                                          <p:attrName>ppt_y</p:attrName>
                                        </p:attrNameLst>
                                      </p:cBhvr>
                                      <p:tavLst>
                                        <p:tav tm="0">
                                          <p:val>
                                            <p:strVal val="#ppt_y+.1"/>
                                          </p:val>
                                        </p:tav>
                                        <p:tav tm="100000">
                                          <p:val>
                                            <p:strVal val="#ppt_y"/>
                                          </p:val>
                                        </p:tav>
                                      </p:tavLst>
                                    </p:anim>
                                  </p:childTnLst>
                                </p:cTn>
                              </p:par>
                              <p:par>
                                <p:cTn id="18" presetID="22" presetClass="entr" presetSubtype="8" fill="hold" nodeType="withEffect">
                                  <p:stCondLst>
                                    <p:cond delay="0"/>
                                  </p:stCondLst>
                                  <p:childTnLst>
                                    <p:set>
                                      <p:cBhvr>
                                        <p:cTn id="19" dur="1" fill="hold">
                                          <p:stCondLst>
                                            <p:cond delay="0"/>
                                          </p:stCondLst>
                                        </p:cTn>
                                        <p:tgtEl>
                                          <p:spTgt spid="9">
                                            <p:txEl>
                                              <p:pRg st="0" end="0"/>
                                            </p:txEl>
                                          </p:spTgt>
                                        </p:tgtEl>
                                        <p:attrNameLst>
                                          <p:attrName>style.visibility</p:attrName>
                                        </p:attrNameLst>
                                      </p:cBhvr>
                                      <p:to>
                                        <p:strVal val="visible"/>
                                      </p:to>
                                    </p:set>
                                    <p:animEffect transition="in" filter="wipe(left)">
                                      <p:cBhvr>
                                        <p:cTn id="20" dur="500"/>
                                        <p:tgtEl>
                                          <p:spTgt spid="9">
                                            <p:txEl>
                                              <p:pRg st="0" end="0"/>
                                            </p:txEl>
                                          </p:spTgt>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76412"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03</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相关技术</a:t>
            </a:r>
          </a:p>
        </p:txBody>
      </p:sp>
      <p:grpSp>
        <p:nvGrpSpPr>
          <p:cNvPr id="15" name="组合 14">
            <a:extLst>
              <a:ext uri="{FF2B5EF4-FFF2-40B4-BE49-F238E27FC236}">
                <a16:creationId xmlns:a16="http://schemas.microsoft.com/office/drawing/2014/main" id="{B68D3CE4-5825-4AD1-A27F-5F465EEE579E}"/>
              </a:ext>
            </a:extLst>
          </p:cNvPr>
          <p:cNvGrpSpPr/>
          <p:nvPr/>
        </p:nvGrpSpPr>
        <p:grpSpPr>
          <a:xfrm>
            <a:off x="2513455" y="2042732"/>
            <a:ext cx="3186567" cy="795677"/>
            <a:chOff x="4152748" y="2745162"/>
            <a:chExt cx="3233269" cy="807338"/>
          </a:xfrm>
        </p:grpSpPr>
        <p:sp>
          <p:nvSpPr>
            <p:cNvPr id="16" name="文本框 15">
              <a:extLst>
                <a:ext uri="{FF2B5EF4-FFF2-40B4-BE49-F238E27FC236}">
                  <a16:creationId xmlns:a16="http://schemas.microsoft.com/office/drawing/2014/main" id="{8858E25A-5022-40A1-BC5F-784D159BBFA1}"/>
                </a:ext>
              </a:extLst>
            </p:cNvPr>
            <p:cNvSpPr txBox="1"/>
            <p:nvPr/>
          </p:nvSpPr>
          <p:spPr>
            <a:xfrm>
              <a:off x="4182758" y="2745162"/>
              <a:ext cx="1348692" cy="442537"/>
            </a:xfrm>
            <a:prstGeom prst="rect">
              <a:avLst/>
            </a:prstGeom>
            <a:noFill/>
          </p:spPr>
          <p:txBody>
            <a:bodyPr wrap="none" rtlCol="0">
              <a:spAutoFit/>
            </a:bodyPr>
            <a:lstStyle/>
            <a:p>
              <a:pPr algn="ctr" defTabSz="600715"/>
              <a:r>
                <a:rPr lang="en-US" altLang="zh-CN"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PHP</a:t>
              </a:r>
              <a:r>
                <a:rPr lang="zh-CN" altLang="en-US"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语言</a:t>
              </a:r>
            </a:p>
          </p:txBody>
        </p:sp>
        <p:sp>
          <p:nvSpPr>
            <p:cNvPr id="17" name="文本框 16">
              <a:extLst>
                <a:ext uri="{FF2B5EF4-FFF2-40B4-BE49-F238E27FC236}">
                  <a16:creationId xmlns:a16="http://schemas.microsoft.com/office/drawing/2014/main" id="{C4714420-FDED-45F9-A5C9-18305613C8A0}"/>
                </a:ext>
              </a:extLst>
            </p:cNvPr>
            <p:cNvSpPr txBox="1"/>
            <p:nvPr/>
          </p:nvSpPr>
          <p:spPr>
            <a:xfrm>
              <a:off x="4152748" y="3202348"/>
              <a:ext cx="3233269" cy="350152"/>
            </a:xfrm>
            <a:prstGeom prst="rect">
              <a:avLst/>
            </a:prstGeom>
            <a:noFill/>
          </p:spPr>
          <p:txBody>
            <a:bodyPr wrap="square" rtlCol="0">
              <a:spAutoFit/>
            </a:bodyPr>
            <a:lstStyle/>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使用</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PHP</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语言编写</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PC</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端后端程序</a:t>
              </a:r>
            </a:p>
          </p:txBody>
        </p:sp>
      </p:grpSp>
      <p:grpSp>
        <p:nvGrpSpPr>
          <p:cNvPr id="23" name="组合 22">
            <a:extLst>
              <a:ext uri="{FF2B5EF4-FFF2-40B4-BE49-F238E27FC236}">
                <a16:creationId xmlns:a16="http://schemas.microsoft.com/office/drawing/2014/main" id="{85106252-5F9B-419E-BED5-DC3C03FDBB0A}"/>
              </a:ext>
            </a:extLst>
          </p:cNvPr>
          <p:cNvGrpSpPr/>
          <p:nvPr/>
        </p:nvGrpSpPr>
        <p:grpSpPr>
          <a:xfrm>
            <a:off x="2596506" y="4125858"/>
            <a:ext cx="3186568" cy="1026144"/>
            <a:chOff x="4237015" y="2725221"/>
            <a:chExt cx="3233269" cy="1041183"/>
          </a:xfrm>
        </p:grpSpPr>
        <p:sp>
          <p:nvSpPr>
            <p:cNvPr id="24" name="文本框 23">
              <a:extLst>
                <a:ext uri="{FF2B5EF4-FFF2-40B4-BE49-F238E27FC236}">
                  <a16:creationId xmlns:a16="http://schemas.microsoft.com/office/drawing/2014/main" id="{2B85DF13-05BE-4B9F-9065-4403B7ADA83B}"/>
                </a:ext>
              </a:extLst>
            </p:cNvPr>
            <p:cNvSpPr txBox="1"/>
            <p:nvPr/>
          </p:nvSpPr>
          <p:spPr>
            <a:xfrm>
              <a:off x="4237015" y="2725221"/>
              <a:ext cx="2279047" cy="442537"/>
            </a:xfrm>
            <a:prstGeom prst="rect">
              <a:avLst/>
            </a:prstGeom>
            <a:noFill/>
          </p:spPr>
          <p:txBody>
            <a:bodyPr wrap="none" rtlCol="0">
              <a:spAutoFit/>
            </a:bodyPr>
            <a:lstStyle/>
            <a:p>
              <a:pPr algn="ctr" defTabSz="600715"/>
              <a:r>
                <a:rPr lang="en-US" altLang="zh-CN"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ThinkPHP5</a:t>
              </a:r>
              <a:r>
                <a:rPr lang="zh-CN" altLang="en-US"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框架</a:t>
              </a:r>
            </a:p>
          </p:txBody>
        </p:sp>
        <p:sp>
          <p:nvSpPr>
            <p:cNvPr id="25" name="文本框 24">
              <a:extLst>
                <a:ext uri="{FF2B5EF4-FFF2-40B4-BE49-F238E27FC236}">
                  <a16:creationId xmlns:a16="http://schemas.microsoft.com/office/drawing/2014/main" id="{4F02F779-C42D-4E42-832C-20D460A99D4D}"/>
                </a:ext>
              </a:extLst>
            </p:cNvPr>
            <p:cNvSpPr txBox="1"/>
            <p:nvPr/>
          </p:nvSpPr>
          <p:spPr>
            <a:xfrm>
              <a:off x="4237015" y="3132071"/>
              <a:ext cx="3233269" cy="634333"/>
            </a:xfrm>
            <a:prstGeom prst="rect">
              <a:avLst/>
            </a:prstGeom>
            <a:noFill/>
          </p:spPr>
          <p:txBody>
            <a:bodyPr wrap="square" rtlCol="0">
              <a:spAutoFit/>
            </a:bodyPr>
            <a:lstStyle/>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使用</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ThinkPHP5</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作为</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PC</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端后端框架</a:t>
              </a:r>
              <a:endPar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endParaRPr>
            </a:p>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作用：</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MVC</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设计模式</a:t>
              </a:r>
            </a:p>
          </p:txBody>
        </p:sp>
      </p:grpSp>
      <p:grpSp>
        <p:nvGrpSpPr>
          <p:cNvPr id="31" name="组合 30">
            <a:extLst>
              <a:ext uri="{FF2B5EF4-FFF2-40B4-BE49-F238E27FC236}">
                <a16:creationId xmlns:a16="http://schemas.microsoft.com/office/drawing/2014/main" id="{C54F4944-4BB8-4B38-B188-B6BF9368002B}"/>
              </a:ext>
            </a:extLst>
          </p:cNvPr>
          <p:cNvGrpSpPr/>
          <p:nvPr/>
        </p:nvGrpSpPr>
        <p:grpSpPr>
          <a:xfrm>
            <a:off x="7721069" y="2042730"/>
            <a:ext cx="3186567" cy="742142"/>
            <a:chOff x="4152748" y="2799481"/>
            <a:chExt cx="3233269" cy="753018"/>
          </a:xfrm>
        </p:grpSpPr>
        <p:sp>
          <p:nvSpPr>
            <p:cNvPr id="32" name="文本框 31">
              <a:extLst>
                <a:ext uri="{FF2B5EF4-FFF2-40B4-BE49-F238E27FC236}">
                  <a16:creationId xmlns:a16="http://schemas.microsoft.com/office/drawing/2014/main" id="{9CE98653-DCE1-44AD-A2BB-C9A42668CEEE}"/>
                </a:ext>
              </a:extLst>
            </p:cNvPr>
            <p:cNvSpPr txBox="1"/>
            <p:nvPr/>
          </p:nvSpPr>
          <p:spPr>
            <a:xfrm>
              <a:off x="4152748" y="2799481"/>
              <a:ext cx="1754534" cy="442537"/>
            </a:xfrm>
            <a:prstGeom prst="rect">
              <a:avLst/>
            </a:prstGeom>
            <a:noFill/>
          </p:spPr>
          <p:txBody>
            <a:bodyPr wrap="none" rtlCol="0">
              <a:spAutoFit/>
            </a:bodyPr>
            <a:lstStyle/>
            <a:p>
              <a:pPr algn="ctr" defTabSz="600715"/>
              <a:r>
                <a:rPr lang="en-US" altLang="zh-CN"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Python</a:t>
              </a:r>
              <a:r>
                <a:rPr lang="zh-CN" altLang="en-US"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语言</a:t>
              </a:r>
            </a:p>
          </p:txBody>
        </p:sp>
        <p:sp>
          <p:nvSpPr>
            <p:cNvPr id="33" name="文本框 32">
              <a:extLst>
                <a:ext uri="{FF2B5EF4-FFF2-40B4-BE49-F238E27FC236}">
                  <a16:creationId xmlns:a16="http://schemas.microsoft.com/office/drawing/2014/main" id="{CEE387B0-10EF-462E-8C76-A63ACD77979C}"/>
                </a:ext>
              </a:extLst>
            </p:cNvPr>
            <p:cNvSpPr txBox="1"/>
            <p:nvPr/>
          </p:nvSpPr>
          <p:spPr>
            <a:xfrm>
              <a:off x="4152748" y="3202348"/>
              <a:ext cx="3233269" cy="350151"/>
            </a:xfrm>
            <a:prstGeom prst="rect">
              <a:avLst/>
            </a:prstGeom>
            <a:noFill/>
          </p:spPr>
          <p:txBody>
            <a:bodyPr wrap="square" rtlCol="0">
              <a:spAutoFit/>
            </a:bodyPr>
            <a:lstStyle/>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使用</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Python</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语言编写移动服务端程序</a:t>
              </a:r>
            </a:p>
          </p:txBody>
        </p:sp>
      </p:grpSp>
      <p:grpSp>
        <p:nvGrpSpPr>
          <p:cNvPr id="39" name="组合 38">
            <a:extLst>
              <a:ext uri="{FF2B5EF4-FFF2-40B4-BE49-F238E27FC236}">
                <a16:creationId xmlns:a16="http://schemas.microsoft.com/office/drawing/2014/main" id="{7C7D8CEC-85A0-4920-BF0C-2FFA9A943AE4}"/>
              </a:ext>
            </a:extLst>
          </p:cNvPr>
          <p:cNvGrpSpPr/>
          <p:nvPr/>
        </p:nvGrpSpPr>
        <p:grpSpPr>
          <a:xfrm>
            <a:off x="7713631" y="4161055"/>
            <a:ext cx="3194005" cy="1286749"/>
            <a:chOff x="4145201" y="2815256"/>
            <a:chExt cx="3240816" cy="1305608"/>
          </a:xfrm>
        </p:grpSpPr>
        <p:sp>
          <p:nvSpPr>
            <p:cNvPr id="40" name="文本框 39">
              <a:extLst>
                <a:ext uri="{FF2B5EF4-FFF2-40B4-BE49-F238E27FC236}">
                  <a16:creationId xmlns:a16="http://schemas.microsoft.com/office/drawing/2014/main" id="{DA6CCDE4-F097-4E78-BD6D-A36F6C65D93A}"/>
                </a:ext>
              </a:extLst>
            </p:cNvPr>
            <p:cNvSpPr txBox="1"/>
            <p:nvPr/>
          </p:nvSpPr>
          <p:spPr>
            <a:xfrm>
              <a:off x="4145201" y="2815256"/>
              <a:ext cx="1909442" cy="442537"/>
            </a:xfrm>
            <a:prstGeom prst="rect">
              <a:avLst/>
            </a:prstGeom>
            <a:noFill/>
          </p:spPr>
          <p:txBody>
            <a:bodyPr wrap="none" rtlCol="0">
              <a:spAutoFit/>
            </a:bodyPr>
            <a:lstStyle/>
            <a:p>
              <a:pPr algn="ctr" defTabSz="600715"/>
              <a:r>
                <a:rPr lang="en-US" altLang="zh-CN"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Tornado</a:t>
              </a:r>
              <a:r>
                <a:rPr lang="zh-CN" altLang="en-US" sz="2234"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框架</a:t>
              </a:r>
            </a:p>
          </p:txBody>
        </p:sp>
        <p:sp>
          <p:nvSpPr>
            <p:cNvPr id="41" name="文本框 40">
              <a:extLst>
                <a:ext uri="{FF2B5EF4-FFF2-40B4-BE49-F238E27FC236}">
                  <a16:creationId xmlns:a16="http://schemas.microsoft.com/office/drawing/2014/main" id="{A20C8655-4547-4A16-A334-198E6BB30215}"/>
                </a:ext>
              </a:extLst>
            </p:cNvPr>
            <p:cNvSpPr txBox="1"/>
            <p:nvPr/>
          </p:nvSpPr>
          <p:spPr>
            <a:xfrm>
              <a:off x="4152748" y="3202348"/>
              <a:ext cx="3233269" cy="918516"/>
            </a:xfrm>
            <a:prstGeom prst="rect">
              <a:avLst/>
            </a:prstGeom>
            <a:noFill/>
          </p:spPr>
          <p:txBody>
            <a:bodyPr wrap="square" rtlCol="0">
              <a:spAutoFit/>
            </a:bodyPr>
            <a:lstStyle/>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使用</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Tornado</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作为移动服务端框架</a:t>
              </a:r>
              <a:endPar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endParaRPr>
            </a:p>
            <a:p>
              <a:pPr defTabSz="1200596">
                <a:lnSpc>
                  <a:spcPct val="130000"/>
                </a:lnSpc>
                <a:spcBef>
                  <a:spcPct val="0"/>
                </a:spcBef>
                <a:spcAft>
                  <a:spcPct val="0"/>
                </a:spcAft>
                <a:defRPr/>
              </a:pP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作用：支持处理上万级的</a:t>
              </a:r>
              <a:r>
                <a:rPr lang="en-US" altLang="zh-CN"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WebSocket</a:t>
              </a:r>
              <a:r>
                <a:rPr lang="zh-CN" altLang="en-US" sz="140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连接</a:t>
              </a:r>
            </a:p>
          </p:txBody>
        </p:sp>
      </p:grpSp>
      <p:grpSp>
        <p:nvGrpSpPr>
          <p:cNvPr id="46" name="组合 45">
            <a:extLst>
              <a:ext uri="{FF2B5EF4-FFF2-40B4-BE49-F238E27FC236}">
                <a16:creationId xmlns:a16="http://schemas.microsoft.com/office/drawing/2014/main" id="{51C2566B-C0DC-4932-A0B3-6A603301971A}"/>
              </a:ext>
            </a:extLst>
          </p:cNvPr>
          <p:cNvGrpSpPr/>
          <p:nvPr/>
        </p:nvGrpSpPr>
        <p:grpSpPr>
          <a:xfrm>
            <a:off x="1263729" y="1782287"/>
            <a:ext cx="1116256" cy="1567115"/>
            <a:chOff x="1263729" y="1782287"/>
            <a:chExt cx="1116256" cy="1567115"/>
          </a:xfrm>
        </p:grpSpPr>
        <p:sp>
          <p:nvSpPr>
            <p:cNvPr id="42" name="矩形 41">
              <a:extLst>
                <a:ext uri="{FF2B5EF4-FFF2-40B4-BE49-F238E27FC236}">
                  <a16:creationId xmlns:a16="http://schemas.microsoft.com/office/drawing/2014/main" id="{439E0276-EE85-4AFA-897C-6672C578EC9C}"/>
                </a:ext>
              </a:extLst>
            </p:cNvPr>
            <p:cNvSpPr/>
            <p:nvPr/>
          </p:nvSpPr>
          <p:spPr>
            <a:xfrm>
              <a:off x="1263729" y="1782287"/>
              <a:ext cx="1116256" cy="1561119"/>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30A1F521-6C48-4BD3-9B8B-25F5A6B9FE3D}"/>
                </a:ext>
              </a:extLst>
            </p:cNvPr>
            <p:cNvSpPr txBox="1"/>
            <p:nvPr/>
          </p:nvSpPr>
          <p:spPr>
            <a:xfrm>
              <a:off x="1504951" y="2711087"/>
              <a:ext cx="691215" cy="638315"/>
            </a:xfrm>
            <a:prstGeom prst="rect">
              <a:avLst/>
            </a:prstGeom>
            <a:noFill/>
          </p:spPr>
          <p:txBody>
            <a:bodyPr wrap="none" rtlCol="0">
              <a:spAutoFit/>
            </a:bodyPr>
            <a:lstStyle/>
            <a:p>
              <a:pPr marL="0" marR="0" lvl="0" indent="0" algn="ctr" defTabSz="600715" eaLnBrk="1" fontAlgn="auto" latinLnBrk="0" hangingPunct="1">
                <a:lnSpc>
                  <a:spcPct val="100000"/>
                </a:lnSpc>
                <a:spcBef>
                  <a:spcPts val="0"/>
                </a:spcBef>
                <a:spcAft>
                  <a:spcPts val="0"/>
                </a:spcAft>
                <a:buClrTx/>
                <a:buSzTx/>
                <a:buFontTx/>
                <a:buNone/>
                <a:tabLst/>
                <a:defRPr/>
              </a:pPr>
              <a:r>
                <a:rPr kumimoji="0" lang="en-US" altLang="zh-CN"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01</a:t>
              </a:r>
              <a:endParaRPr kumimoji="0" lang="zh-CN" altLang="en-US"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cxnSp>
          <p:nvCxnSpPr>
            <p:cNvPr id="44" name="直接箭头连接符 43">
              <a:extLst>
                <a:ext uri="{FF2B5EF4-FFF2-40B4-BE49-F238E27FC236}">
                  <a16:creationId xmlns:a16="http://schemas.microsoft.com/office/drawing/2014/main" id="{07ABB9D0-8F28-45B5-BE75-B4A0CF1F8DA4}"/>
                </a:ext>
              </a:extLst>
            </p:cNvPr>
            <p:cNvCxnSpPr/>
            <p:nvPr/>
          </p:nvCxnSpPr>
          <p:spPr>
            <a:xfrm>
              <a:off x="1594133" y="2684211"/>
              <a:ext cx="505781" cy="0"/>
            </a:xfrm>
            <a:prstGeom prst="straightConnector1">
              <a:avLst/>
            </a:prstGeom>
            <a:noFill/>
            <a:ln w="12700" cap="flat" cmpd="sng" algn="ctr">
              <a:solidFill>
                <a:sysClr val="window" lastClr="FFFFFF"/>
              </a:solidFill>
              <a:prstDash val="solid"/>
              <a:miter lim="800000"/>
              <a:tailEnd type="none"/>
            </a:ln>
            <a:effectLst/>
          </p:spPr>
        </p:cxnSp>
      </p:grpSp>
      <p:pic>
        <p:nvPicPr>
          <p:cNvPr id="5" name="图片 4">
            <a:extLst>
              <a:ext uri="{FF2B5EF4-FFF2-40B4-BE49-F238E27FC236}">
                <a16:creationId xmlns:a16="http://schemas.microsoft.com/office/drawing/2014/main" id="{BADF7FA2-BAFE-46EF-AFFD-48F8C2E4B4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436" y="1845757"/>
            <a:ext cx="782616" cy="782616"/>
          </a:xfrm>
          <a:prstGeom prst="rect">
            <a:avLst/>
          </a:prstGeom>
        </p:spPr>
      </p:pic>
      <p:grpSp>
        <p:nvGrpSpPr>
          <p:cNvPr id="47" name="组合 46">
            <a:extLst>
              <a:ext uri="{FF2B5EF4-FFF2-40B4-BE49-F238E27FC236}">
                <a16:creationId xmlns:a16="http://schemas.microsoft.com/office/drawing/2014/main" id="{1EC9A87A-49F3-432A-A8EB-C0B8FC3B70B0}"/>
              </a:ext>
            </a:extLst>
          </p:cNvPr>
          <p:cNvGrpSpPr/>
          <p:nvPr/>
        </p:nvGrpSpPr>
        <p:grpSpPr>
          <a:xfrm>
            <a:off x="6335940" y="3942542"/>
            <a:ext cx="1116256" cy="1567116"/>
            <a:chOff x="1263729" y="1782287"/>
            <a:chExt cx="1116256" cy="1567116"/>
          </a:xfrm>
        </p:grpSpPr>
        <p:sp>
          <p:nvSpPr>
            <p:cNvPr id="48" name="矩形 47">
              <a:extLst>
                <a:ext uri="{FF2B5EF4-FFF2-40B4-BE49-F238E27FC236}">
                  <a16:creationId xmlns:a16="http://schemas.microsoft.com/office/drawing/2014/main" id="{FD07B552-6C50-4846-B5DC-4EA4DDA273DD}"/>
                </a:ext>
              </a:extLst>
            </p:cNvPr>
            <p:cNvSpPr/>
            <p:nvPr/>
          </p:nvSpPr>
          <p:spPr>
            <a:xfrm>
              <a:off x="1263729" y="1782287"/>
              <a:ext cx="1116256" cy="1561119"/>
            </a:xfrm>
            <a:prstGeom prst="rect">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8171A9D6-19C0-40C2-BBEE-41AA77D51518}"/>
                </a:ext>
              </a:extLst>
            </p:cNvPr>
            <p:cNvSpPr txBox="1"/>
            <p:nvPr/>
          </p:nvSpPr>
          <p:spPr>
            <a:xfrm>
              <a:off x="1466960" y="2711087"/>
              <a:ext cx="716863" cy="638316"/>
            </a:xfrm>
            <a:prstGeom prst="rect">
              <a:avLst/>
            </a:prstGeom>
            <a:noFill/>
          </p:spPr>
          <p:txBody>
            <a:bodyPr wrap="none" rtlCol="0">
              <a:spAutoFit/>
            </a:bodyPr>
            <a:lstStyle/>
            <a:p>
              <a:pPr marL="0" marR="0" lvl="0" indent="0" algn="ctr" defTabSz="600715" eaLnBrk="1" fontAlgn="auto" latinLnBrk="0" hangingPunct="1">
                <a:lnSpc>
                  <a:spcPct val="100000"/>
                </a:lnSpc>
                <a:spcBef>
                  <a:spcPts val="0"/>
                </a:spcBef>
                <a:spcAft>
                  <a:spcPts val="0"/>
                </a:spcAft>
                <a:buClrTx/>
                <a:buSzTx/>
                <a:buFontTx/>
                <a:buNone/>
                <a:tabLst/>
                <a:defRPr/>
              </a:pPr>
              <a:r>
                <a:rPr kumimoji="0" lang="en-US" altLang="zh-CN"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04</a:t>
              </a:r>
              <a:endParaRPr kumimoji="0" lang="zh-CN" altLang="en-US"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cxnSp>
          <p:nvCxnSpPr>
            <p:cNvPr id="50" name="直接箭头连接符 49">
              <a:extLst>
                <a:ext uri="{FF2B5EF4-FFF2-40B4-BE49-F238E27FC236}">
                  <a16:creationId xmlns:a16="http://schemas.microsoft.com/office/drawing/2014/main" id="{C6C6D171-F964-4747-8E7F-0B0EA451BD21}"/>
                </a:ext>
              </a:extLst>
            </p:cNvPr>
            <p:cNvCxnSpPr/>
            <p:nvPr/>
          </p:nvCxnSpPr>
          <p:spPr>
            <a:xfrm>
              <a:off x="1568966" y="2684211"/>
              <a:ext cx="505781" cy="0"/>
            </a:xfrm>
            <a:prstGeom prst="straightConnector1">
              <a:avLst/>
            </a:prstGeom>
            <a:noFill/>
            <a:ln w="12700" cap="flat" cmpd="sng" algn="ctr">
              <a:solidFill>
                <a:sysClr val="window" lastClr="FFFFFF"/>
              </a:solidFill>
              <a:prstDash val="solid"/>
              <a:miter lim="800000"/>
              <a:tailEnd type="none"/>
            </a:ln>
            <a:effectLst/>
          </p:spPr>
        </p:cxnSp>
      </p:grpSp>
      <p:grpSp>
        <p:nvGrpSpPr>
          <p:cNvPr id="62" name="组合 61">
            <a:extLst>
              <a:ext uri="{FF2B5EF4-FFF2-40B4-BE49-F238E27FC236}">
                <a16:creationId xmlns:a16="http://schemas.microsoft.com/office/drawing/2014/main" id="{E12FE551-B1DD-49C0-8A10-6CCAF7C3B1AC}"/>
              </a:ext>
            </a:extLst>
          </p:cNvPr>
          <p:cNvGrpSpPr/>
          <p:nvPr/>
        </p:nvGrpSpPr>
        <p:grpSpPr>
          <a:xfrm>
            <a:off x="6325980" y="1782287"/>
            <a:ext cx="1136175" cy="1561119"/>
            <a:chOff x="6316021" y="1845757"/>
            <a:chExt cx="1136175" cy="1561119"/>
          </a:xfrm>
        </p:grpSpPr>
        <p:sp>
          <p:nvSpPr>
            <p:cNvPr id="55" name="矩形 54">
              <a:extLst>
                <a:ext uri="{FF2B5EF4-FFF2-40B4-BE49-F238E27FC236}">
                  <a16:creationId xmlns:a16="http://schemas.microsoft.com/office/drawing/2014/main" id="{6C67330D-949A-40FA-A5CC-C3E8FC1FA098}"/>
                </a:ext>
              </a:extLst>
            </p:cNvPr>
            <p:cNvSpPr/>
            <p:nvPr/>
          </p:nvSpPr>
          <p:spPr>
            <a:xfrm>
              <a:off x="6316021" y="1845757"/>
              <a:ext cx="1136175" cy="1561119"/>
            </a:xfrm>
            <a:prstGeom prst="rect">
              <a:avLst/>
            </a:prstGeom>
            <a:solidFill>
              <a:srgbClr val="66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文本框 59">
              <a:extLst>
                <a:ext uri="{FF2B5EF4-FFF2-40B4-BE49-F238E27FC236}">
                  <a16:creationId xmlns:a16="http://schemas.microsoft.com/office/drawing/2014/main" id="{C1215423-8099-4F13-84B0-46C382907A8F}"/>
                </a:ext>
              </a:extLst>
            </p:cNvPr>
            <p:cNvSpPr txBox="1"/>
            <p:nvPr/>
          </p:nvSpPr>
          <p:spPr>
            <a:xfrm>
              <a:off x="6515774" y="2744275"/>
              <a:ext cx="716863" cy="638316"/>
            </a:xfrm>
            <a:prstGeom prst="rect">
              <a:avLst/>
            </a:prstGeom>
            <a:noFill/>
          </p:spPr>
          <p:txBody>
            <a:bodyPr wrap="none" rtlCol="0">
              <a:spAutoFit/>
            </a:bodyPr>
            <a:lstStyle/>
            <a:p>
              <a:pPr marL="0" marR="0" lvl="0" indent="0" algn="ctr" defTabSz="600715" eaLnBrk="1" fontAlgn="auto" latinLnBrk="0" hangingPunct="1">
                <a:lnSpc>
                  <a:spcPct val="100000"/>
                </a:lnSpc>
                <a:spcBef>
                  <a:spcPts val="0"/>
                </a:spcBef>
                <a:spcAft>
                  <a:spcPts val="0"/>
                </a:spcAft>
                <a:buClrTx/>
                <a:buSzTx/>
                <a:buFontTx/>
                <a:buNone/>
                <a:tabLst/>
                <a:defRPr/>
              </a:pPr>
              <a:r>
                <a:rPr kumimoji="0" lang="en-US" altLang="zh-CN"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02</a:t>
              </a:r>
            </a:p>
          </p:txBody>
        </p:sp>
        <p:cxnSp>
          <p:nvCxnSpPr>
            <p:cNvPr id="61" name="直接箭头连接符 60">
              <a:extLst>
                <a:ext uri="{FF2B5EF4-FFF2-40B4-BE49-F238E27FC236}">
                  <a16:creationId xmlns:a16="http://schemas.microsoft.com/office/drawing/2014/main" id="{AD656217-8529-4B0F-A47B-16E7167DD869}"/>
                </a:ext>
              </a:extLst>
            </p:cNvPr>
            <p:cNvCxnSpPr/>
            <p:nvPr/>
          </p:nvCxnSpPr>
          <p:spPr>
            <a:xfrm>
              <a:off x="6621259" y="2714911"/>
              <a:ext cx="505781" cy="0"/>
            </a:xfrm>
            <a:prstGeom prst="straightConnector1">
              <a:avLst/>
            </a:prstGeom>
            <a:noFill/>
            <a:ln w="12700" cap="flat" cmpd="sng" algn="ctr">
              <a:solidFill>
                <a:sysClr val="window" lastClr="FFFFFF"/>
              </a:solidFill>
              <a:prstDash val="solid"/>
              <a:miter lim="800000"/>
              <a:tailEnd type="none"/>
            </a:ln>
            <a:effectLst/>
          </p:spPr>
        </p:cxnSp>
      </p:grpSp>
      <p:grpSp>
        <p:nvGrpSpPr>
          <p:cNvPr id="63" name="组合 62">
            <a:extLst>
              <a:ext uri="{FF2B5EF4-FFF2-40B4-BE49-F238E27FC236}">
                <a16:creationId xmlns:a16="http://schemas.microsoft.com/office/drawing/2014/main" id="{68C834F5-74D3-4726-90CA-8061CADA172C}"/>
              </a:ext>
            </a:extLst>
          </p:cNvPr>
          <p:cNvGrpSpPr/>
          <p:nvPr/>
        </p:nvGrpSpPr>
        <p:grpSpPr>
          <a:xfrm>
            <a:off x="1273656" y="3942541"/>
            <a:ext cx="1136175" cy="1561119"/>
            <a:chOff x="6316021" y="1845757"/>
            <a:chExt cx="1136175" cy="1561119"/>
          </a:xfrm>
        </p:grpSpPr>
        <p:sp>
          <p:nvSpPr>
            <p:cNvPr id="64" name="矩形 63">
              <a:extLst>
                <a:ext uri="{FF2B5EF4-FFF2-40B4-BE49-F238E27FC236}">
                  <a16:creationId xmlns:a16="http://schemas.microsoft.com/office/drawing/2014/main" id="{AC8ECD25-4D5F-4537-8B05-24730019C23C}"/>
                </a:ext>
              </a:extLst>
            </p:cNvPr>
            <p:cNvSpPr/>
            <p:nvPr/>
          </p:nvSpPr>
          <p:spPr>
            <a:xfrm>
              <a:off x="6316021" y="1845757"/>
              <a:ext cx="1136175" cy="1561119"/>
            </a:xfrm>
            <a:prstGeom prst="rect">
              <a:avLst/>
            </a:prstGeom>
            <a:solidFill>
              <a:srgbClr val="666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文本框 64">
              <a:extLst>
                <a:ext uri="{FF2B5EF4-FFF2-40B4-BE49-F238E27FC236}">
                  <a16:creationId xmlns:a16="http://schemas.microsoft.com/office/drawing/2014/main" id="{9B7CB470-BD9F-4FC7-A461-A7148F74CABB}"/>
                </a:ext>
              </a:extLst>
            </p:cNvPr>
            <p:cNvSpPr txBox="1"/>
            <p:nvPr/>
          </p:nvSpPr>
          <p:spPr>
            <a:xfrm>
              <a:off x="6528598" y="2744275"/>
              <a:ext cx="691215" cy="638315"/>
            </a:xfrm>
            <a:prstGeom prst="rect">
              <a:avLst/>
            </a:prstGeom>
            <a:noFill/>
          </p:spPr>
          <p:txBody>
            <a:bodyPr wrap="none" rtlCol="0">
              <a:spAutoFit/>
            </a:bodyPr>
            <a:lstStyle/>
            <a:p>
              <a:pPr marL="0" marR="0" lvl="0" indent="0" algn="ctr" defTabSz="600715" eaLnBrk="1" fontAlgn="auto" latinLnBrk="0" hangingPunct="1">
                <a:lnSpc>
                  <a:spcPct val="100000"/>
                </a:lnSpc>
                <a:spcBef>
                  <a:spcPts val="0"/>
                </a:spcBef>
                <a:spcAft>
                  <a:spcPts val="0"/>
                </a:spcAft>
                <a:buClrTx/>
                <a:buSzTx/>
                <a:buFontTx/>
                <a:buNone/>
                <a:tabLst/>
                <a:defRPr/>
              </a:pPr>
              <a:r>
                <a:rPr kumimoji="0" lang="en-US" altLang="zh-CN" sz="3548"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rPr>
                <a:t>03</a:t>
              </a:r>
            </a:p>
          </p:txBody>
        </p:sp>
        <p:cxnSp>
          <p:nvCxnSpPr>
            <p:cNvPr id="66" name="直接箭头连接符 65">
              <a:extLst>
                <a:ext uri="{FF2B5EF4-FFF2-40B4-BE49-F238E27FC236}">
                  <a16:creationId xmlns:a16="http://schemas.microsoft.com/office/drawing/2014/main" id="{6FFD5B4D-941B-40CA-9CEE-A418CE3B831C}"/>
                </a:ext>
              </a:extLst>
            </p:cNvPr>
            <p:cNvCxnSpPr/>
            <p:nvPr/>
          </p:nvCxnSpPr>
          <p:spPr>
            <a:xfrm>
              <a:off x="6621259" y="2714911"/>
              <a:ext cx="505781" cy="0"/>
            </a:xfrm>
            <a:prstGeom prst="straightConnector1">
              <a:avLst/>
            </a:prstGeom>
            <a:noFill/>
            <a:ln w="12700" cap="flat" cmpd="sng" algn="ctr">
              <a:solidFill>
                <a:sysClr val="window" lastClr="FFFFFF"/>
              </a:solidFill>
              <a:prstDash val="solid"/>
              <a:miter lim="800000"/>
              <a:tailEnd type="none"/>
            </a:ln>
            <a:effectLst/>
          </p:spPr>
        </p:cxnSp>
      </p:grpSp>
      <p:pic>
        <p:nvPicPr>
          <p:cNvPr id="68" name="图片 67">
            <a:extLst>
              <a:ext uri="{FF2B5EF4-FFF2-40B4-BE49-F238E27FC236}">
                <a16:creationId xmlns:a16="http://schemas.microsoft.com/office/drawing/2014/main" id="{965A24B8-C0BD-4B75-AADC-53436A6C79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2105" y="1777574"/>
            <a:ext cx="804005" cy="804005"/>
          </a:xfrm>
          <a:prstGeom prst="rect">
            <a:avLst/>
          </a:prstGeom>
        </p:spPr>
      </p:pic>
      <p:pic>
        <p:nvPicPr>
          <p:cNvPr id="70" name="图片 69">
            <a:extLst>
              <a:ext uri="{FF2B5EF4-FFF2-40B4-BE49-F238E27FC236}">
                <a16:creationId xmlns:a16="http://schemas.microsoft.com/office/drawing/2014/main" id="{9D4D31F4-0D93-4C4E-B7E2-FDF562DA55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876" y="4045860"/>
            <a:ext cx="768270" cy="638314"/>
          </a:xfrm>
          <a:prstGeom prst="rect">
            <a:avLst/>
          </a:prstGeom>
        </p:spPr>
      </p:pic>
      <p:pic>
        <p:nvPicPr>
          <p:cNvPr id="72" name="图片 71">
            <a:extLst>
              <a:ext uri="{FF2B5EF4-FFF2-40B4-BE49-F238E27FC236}">
                <a16:creationId xmlns:a16="http://schemas.microsoft.com/office/drawing/2014/main" id="{B9AA58DC-CA37-4EE2-ADD4-AD1625AC64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20170" y="4096153"/>
            <a:ext cx="505781" cy="606937"/>
          </a:xfrm>
          <a:prstGeom prst="rect">
            <a:avLst/>
          </a:prstGeom>
        </p:spPr>
      </p:pic>
    </p:spTree>
    <p:extLst>
      <p:ext uri="{BB962C8B-B14F-4D97-AF65-F5344CB8AC3E}">
        <p14:creationId xmlns:p14="http://schemas.microsoft.com/office/powerpoint/2010/main" val="10505041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anim calcmode="lin" valueType="num">
                                      <p:cBhvr>
                                        <p:cTn id="8" dur="500" fill="hold"/>
                                        <p:tgtEl>
                                          <p:spTgt spid="15"/>
                                        </p:tgtEl>
                                        <p:attrNameLst>
                                          <p:attrName>ppt_x</p:attrName>
                                        </p:attrNameLst>
                                      </p:cBhvr>
                                      <p:tavLst>
                                        <p:tav tm="0">
                                          <p:val>
                                            <p:strVal val="#ppt_x"/>
                                          </p:val>
                                        </p:tav>
                                        <p:tav tm="100000">
                                          <p:val>
                                            <p:strVal val="#ppt_x"/>
                                          </p:val>
                                        </p:tav>
                                      </p:tavLst>
                                    </p:anim>
                                    <p:anim calcmode="lin" valueType="num">
                                      <p:cBhvr>
                                        <p:cTn id="9" dur="5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anim calcmode="lin" valueType="num">
                                      <p:cBhvr>
                                        <p:cTn id="13" dur="500" fill="hold"/>
                                        <p:tgtEl>
                                          <p:spTgt spid="46"/>
                                        </p:tgtEl>
                                        <p:attrNameLst>
                                          <p:attrName>ppt_x</p:attrName>
                                        </p:attrNameLst>
                                      </p:cBhvr>
                                      <p:tavLst>
                                        <p:tav tm="0">
                                          <p:val>
                                            <p:strVal val="#ppt_x"/>
                                          </p:val>
                                        </p:tav>
                                        <p:tav tm="100000">
                                          <p:val>
                                            <p:strVal val="#ppt_x"/>
                                          </p:val>
                                        </p:tav>
                                      </p:tavLst>
                                    </p:anim>
                                    <p:anim calcmode="lin" valueType="num">
                                      <p:cBhvr>
                                        <p:cTn id="14" dur="500" fill="hold"/>
                                        <p:tgtEl>
                                          <p:spTgt spid="4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anim calcmode="lin" valueType="num">
                                      <p:cBhvr>
                                        <p:cTn id="18" dur="500" fill="hold"/>
                                        <p:tgtEl>
                                          <p:spTgt spid="5"/>
                                        </p:tgtEl>
                                        <p:attrNameLst>
                                          <p:attrName>ppt_x</p:attrName>
                                        </p:attrNameLst>
                                      </p:cBhvr>
                                      <p:tavLst>
                                        <p:tav tm="0">
                                          <p:val>
                                            <p:strVal val="#ppt_x"/>
                                          </p:val>
                                        </p:tav>
                                        <p:tav tm="100000">
                                          <p:val>
                                            <p:strVal val="#ppt_x"/>
                                          </p:val>
                                        </p:tav>
                                      </p:tavLst>
                                    </p:anim>
                                    <p:anim calcmode="lin" valueType="num">
                                      <p:cBhvr>
                                        <p:cTn id="19" dur="500" fill="hold"/>
                                        <p:tgtEl>
                                          <p:spTgt spid="5"/>
                                        </p:tgtEl>
                                        <p:attrNameLst>
                                          <p:attrName>ppt_y</p:attrName>
                                        </p:attrNameLst>
                                      </p:cBhvr>
                                      <p:tavLst>
                                        <p:tav tm="0">
                                          <p:val>
                                            <p:strVal val="#ppt_y+.1"/>
                                          </p:val>
                                        </p:tav>
                                        <p:tav tm="100000">
                                          <p:val>
                                            <p:strVal val="#ppt_y"/>
                                          </p:val>
                                        </p:tav>
                                      </p:tavLst>
                                    </p:anim>
                                  </p:childTnLst>
                                </p:cTn>
                              </p:par>
                              <p:par>
                                <p:cTn id="20" presetID="14" presetClass="entr" presetSubtype="10" fill="hold" nodeType="withEffect">
                                  <p:stCondLst>
                                    <p:cond delay="0"/>
                                  </p:stCondLst>
                                  <p:childTnLst>
                                    <p:set>
                                      <p:cBhvr>
                                        <p:cTn id="21" dur="1" fill="hold">
                                          <p:stCondLst>
                                            <p:cond delay="0"/>
                                          </p:stCondLst>
                                        </p:cTn>
                                        <p:tgtEl>
                                          <p:spTgt spid="62"/>
                                        </p:tgtEl>
                                        <p:attrNameLst>
                                          <p:attrName>style.visibility</p:attrName>
                                        </p:attrNameLst>
                                      </p:cBhvr>
                                      <p:to>
                                        <p:strVal val="visible"/>
                                      </p:to>
                                    </p:set>
                                    <p:animEffect transition="in" filter="randombar(horizontal)">
                                      <p:cBhvr>
                                        <p:cTn id="22" dur="500"/>
                                        <p:tgtEl>
                                          <p:spTgt spid="62"/>
                                        </p:tgtEl>
                                      </p:cBhvr>
                                    </p:animEffect>
                                  </p:childTnLst>
                                </p:cTn>
                              </p:par>
                              <p:par>
                                <p:cTn id="23" presetID="14" presetClass="entr" presetSubtype="10" fill="hold" nodeType="with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randombar(horizontal)">
                                      <p:cBhvr>
                                        <p:cTn id="25" dur="500"/>
                                        <p:tgtEl>
                                          <p:spTgt spid="68"/>
                                        </p:tgtEl>
                                      </p:cBhvr>
                                    </p:animEffect>
                                  </p:childTnLst>
                                </p:cTn>
                              </p:par>
                              <p:par>
                                <p:cTn id="26" presetID="14" presetClass="entr" presetSubtype="1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randombar(horizontal)">
                                      <p:cBhvr>
                                        <p:cTn id="28" dur="500"/>
                                        <p:tgtEl>
                                          <p:spTgt spid="31"/>
                                        </p:tgtEl>
                                      </p:cBhvr>
                                    </p:animEffect>
                                  </p:childTnLst>
                                </p:cTn>
                              </p:par>
                              <p:par>
                                <p:cTn id="29" presetID="10" presetClass="entr" presetSubtype="0" fill="hold" nodeType="withEffect">
                                  <p:stCondLst>
                                    <p:cond delay="0"/>
                                  </p:stCondLst>
                                  <p:childTnLst>
                                    <p:set>
                                      <p:cBhvr>
                                        <p:cTn id="30" dur="1" fill="hold">
                                          <p:stCondLst>
                                            <p:cond delay="0"/>
                                          </p:stCondLst>
                                        </p:cTn>
                                        <p:tgtEl>
                                          <p:spTgt spid="63"/>
                                        </p:tgtEl>
                                        <p:attrNameLst>
                                          <p:attrName>style.visibility</p:attrName>
                                        </p:attrNameLst>
                                      </p:cBhvr>
                                      <p:to>
                                        <p:strVal val="visible"/>
                                      </p:to>
                                    </p:set>
                                    <p:animEffect transition="in" filter="fade">
                                      <p:cBhvr>
                                        <p:cTn id="31" dur="500"/>
                                        <p:tgtEl>
                                          <p:spTgt spid="63"/>
                                        </p:tgtEl>
                                      </p:cBhvr>
                                    </p:animEffect>
                                  </p:childTnLst>
                                </p:cTn>
                              </p:par>
                              <p:par>
                                <p:cTn id="32" presetID="10" presetClass="entr" presetSubtype="0"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fade">
                                      <p:cBhvr>
                                        <p:cTn id="34" dur="500"/>
                                        <p:tgtEl>
                                          <p:spTgt spid="70"/>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par>
                                <p:cTn id="38" presetID="26" presetClass="entr" presetSubtype="0"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down)">
                                      <p:cBhvr>
                                        <p:cTn id="40" dur="145">
                                          <p:stCondLst>
                                            <p:cond delay="0"/>
                                          </p:stCondLst>
                                        </p:cTn>
                                        <p:tgtEl>
                                          <p:spTgt spid="47"/>
                                        </p:tgtEl>
                                      </p:cBhvr>
                                    </p:animEffect>
                                    <p:anim calcmode="lin" valueType="num">
                                      <p:cBhvr>
                                        <p:cTn id="41" dur="456"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42" dur="166"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43" dur="166" tmFilter="0, 0; 0.125,0.2665; 0.25,0.4; 0.375,0.465; 0.5,0.5;  0.625,0.535; 0.75,0.6; 0.875,0.7335; 1,1">
                                          <p:stCondLst>
                                            <p:cond delay="166"/>
                                          </p:stCondLst>
                                        </p:cTn>
                                        <p:tgtEl>
                                          <p:spTgt spid="47"/>
                                        </p:tgtEl>
                                        <p:attrNameLst>
                                          <p:attrName>ppt_y</p:attrName>
                                        </p:attrNameLst>
                                      </p:cBhvr>
                                      <p:tavLst>
                                        <p:tav tm="0" fmla="#ppt_y-sin(pi*$)/9">
                                          <p:val>
                                            <p:fltVal val="0"/>
                                          </p:val>
                                        </p:tav>
                                        <p:tav tm="100000">
                                          <p:val>
                                            <p:fltVal val="1"/>
                                          </p:val>
                                        </p:tav>
                                      </p:tavLst>
                                    </p:anim>
                                    <p:anim calcmode="lin" valueType="num">
                                      <p:cBhvr>
                                        <p:cTn id="44" dur="83" tmFilter="0, 0; 0.125,0.2665; 0.25,0.4; 0.375,0.465; 0.5,0.5;  0.625,0.535; 0.75,0.6; 0.875,0.7335; 1,1">
                                          <p:stCondLst>
                                            <p:cond delay="331"/>
                                          </p:stCondLst>
                                        </p:cTn>
                                        <p:tgtEl>
                                          <p:spTgt spid="47"/>
                                        </p:tgtEl>
                                        <p:attrNameLst>
                                          <p:attrName>ppt_y</p:attrName>
                                        </p:attrNameLst>
                                      </p:cBhvr>
                                      <p:tavLst>
                                        <p:tav tm="0" fmla="#ppt_y-sin(pi*$)/27">
                                          <p:val>
                                            <p:fltVal val="0"/>
                                          </p:val>
                                        </p:tav>
                                        <p:tav tm="100000">
                                          <p:val>
                                            <p:fltVal val="1"/>
                                          </p:val>
                                        </p:tav>
                                      </p:tavLst>
                                    </p:anim>
                                    <p:anim calcmode="lin" valueType="num">
                                      <p:cBhvr>
                                        <p:cTn id="45" dur="41" tmFilter="0, 0; 0.125,0.2665; 0.25,0.4; 0.375,0.465; 0.5,0.5;  0.625,0.535; 0.75,0.6; 0.875,0.7335; 1,1">
                                          <p:stCondLst>
                                            <p:cond delay="414"/>
                                          </p:stCondLst>
                                        </p:cTn>
                                        <p:tgtEl>
                                          <p:spTgt spid="47"/>
                                        </p:tgtEl>
                                        <p:attrNameLst>
                                          <p:attrName>ppt_y</p:attrName>
                                        </p:attrNameLst>
                                      </p:cBhvr>
                                      <p:tavLst>
                                        <p:tav tm="0" fmla="#ppt_y-sin(pi*$)/81">
                                          <p:val>
                                            <p:fltVal val="0"/>
                                          </p:val>
                                        </p:tav>
                                        <p:tav tm="100000">
                                          <p:val>
                                            <p:fltVal val="1"/>
                                          </p:val>
                                        </p:tav>
                                      </p:tavLst>
                                    </p:anim>
                                    <p:animScale>
                                      <p:cBhvr>
                                        <p:cTn id="46" dur="7">
                                          <p:stCondLst>
                                            <p:cond delay="162"/>
                                          </p:stCondLst>
                                        </p:cTn>
                                        <p:tgtEl>
                                          <p:spTgt spid="47"/>
                                        </p:tgtEl>
                                      </p:cBhvr>
                                      <p:to x="100000" y="60000"/>
                                    </p:animScale>
                                    <p:animScale>
                                      <p:cBhvr>
                                        <p:cTn id="47" dur="41" decel="50000">
                                          <p:stCondLst>
                                            <p:cond delay="169"/>
                                          </p:stCondLst>
                                        </p:cTn>
                                        <p:tgtEl>
                                          <p:spTgt spid="47"/>
                                        </p:tgtEl>
                                      </p:cBhvr>
                                      <p:to x="100000" y="100000"/>
                                    </p:animScale>
                                    <p:animScale>
                                      <p:cBhvr>
                                        <p:cTn id="48" dur="7">
                                          <p:stCondLst>
                                            <p:cond delay="328"/>
                                          </p:stCondLst>
                                        </p:cTn>
                                        <p:tgtEl>
                                          <p:spTgt spid="47"/>
                                        </p:tgtEl>
                                      </p:cBhvr>
                                      <p:to x="100000" y="80000"/>
                                    </p:animScale>
                                    <p:animScale>
                                      <p:cBhvr>
                                        <p:cTn id="49" dur="41" decel="50000">
                                          <p:stCondLst>
                                            <p:cond delay="335"/>
                                          </p:stCondLst>
                                        </p:cTn>
                                        <p:tgtEl>
                                          <p:spTgt spid="47"/>
                                        </p:tgtEl>
                                      </p:cBhvr>
                                      <p:to x="100000" y="100000"/>
                                    </p:animScale>
                                    <p:animScale>
                                      <p:cBhvr>
                                        <p:cTn id="50" dur="7">
                                          <p:stCondLst>
                                            <p:cond delay="410"/>
                                          </p:stCondLst>
                                        </p:cTn>
                                        <p:tgtEl>
                                          <p:spTgt spid="47"/>
                                        </p:tgtEl>
                                      </p:cBhvr>
                                      <p:to x="100000" y="90000"/>
                                    </p:animScale>
                                    <p:animScale>
                                      <p:cBhvr>
                                        <p:cTn id="51" dur="41" decel="50000">
                                          <p:stCondLst>
                                            <p:cond delay="417"/>
                                          </p:stCondLst>
                                        </p:cTn>
                                        <p:tgtEl>
                                          <p:spTgt spid="47"/>
                                        </p:tgtEl>
                                      </p:cBhvr>
                                      <p:to x="100000" y="100000"/>
                                    </p:animScale>
                                    <p:animScale>
                                      <p:cBhvr>
                                        <p:cTn id="52" dur="7">
                                          <p:stCondLst>
                                            <p:cond delay="452"/>
                                          </p:stCondLst>
                                        </p:cTn>
                                        <p:tgtEl>
                                          <p:spTgt spid="47"/>
                                        </p:tgtEl>
                                      </p:cBhvr>
                                      <p:to x="100000" y="95000"/>
                                    </p:animScale>
                                    <p:animScale>
                                      <p:cBhvr>
                                        <p:cTn id="53" dur="41" decel="50000">
                                          <p:stCondLst>
                                            <p:cond delay="459"/>
                                          </p:stCondLst>
                                        </p:cTn>
                                        <p:tgtEl>
                                          <p:spTgt spid="47"/>
                                        </p:tgtEl>
                                      </p:cBhvr>
                                      <p:to x="100000" y="100000"/>
                                    </p:animScale>
                                  </p:childTnLst>
                                </p:cTn>
                              </p:par>
                              <p:par>
                                <p:cTn id="54" presetID="26" presetClass="entr" presetSubtype="0" fill="hold" nodeType="withEffect">
                                  <p:stCondLst>
                                    <p:cond delay="0"/>
                                  </p:stCondLst>
                                  <p:childTnLst>
                                    <p:set>
                                      <p:cBhvr>
                                        <p:cTn id="55" dur="1" fill="hold">
                                          <p:stCondLst>
                                            <p:cond delay="0"/>
                                          </p:stCondLst>
                                        </p:cTn>
                                        <p:tgtEl>
                                          <p:spTgt spid="72"/>
                                        </p:tgtEl>
                                        <p:attrNameLst>
                                          <p:attrName>style.visibility</p:attrName>
                                        </p:attrNameLst>
                                      </p:cBhvr>
                                      <p:to>
                                        <p:strVal val="visible"/>
                                      </p:to>
                                    </p:set>
                                    <p:animEffect transition="in" filter="wipe(down)">
                                      <p:cBhvr>
                                        <p:cTn id="56" dur="145">
                                          <p:stCondLst>
                                            <p:cond delay="0"/>
                                          </p:stCondLst>
                                        </p:cTn>
                                        <p:tgtEl>
                                          <p:spTgt spid="72"/>
                                        </p:tgtEl>
                                      </p:cBhvr>
                                    </p:animEffect>
                                    <p:anim calcmode="lin" valueType="num">
                                      <p:cBhvr>
                                        <p:cTn id="57" dur="456" tmFilter="0,0; 0.14,0.36; 0.43,0.73; 0.71,0.91; 1.0,1.0">
                                          <p:stCondLst>
                                            <p:cond delay="0"/>
                                          </p:stCondLst>
                                        </p:cTn>
                                        <p:tgtEl>
                                          <p:spTgt spid="72"/>
                                        </p:tgtEl>
                                        <p:attrNameLst>
                                          <p:attrName>ppt_x</p:attrName>
                                        </p:attrNameLst>
                                      </p:cBhvr>
                                      <p:tavLst>
                                        <p:tav tm="0">
                                          <p:val>
                                            <p:strVal val="#ppt_x-0.25"/>
                                          </p:val>
                                        </p:tav>
                                        <p:tav tm="100000">
                                          <p:val>
                                            <p:strVal val="#ppt_x"/>
                                          </p:val>
                                        </p:tav>
                                      </p:tavLst>
                                    </p:anim>
                                    <p:anim calcmode="lin" valueType="num">
                                      <p:cBhvr>
                                        <p:cTn id="58" dur="166" tmFilter="0.0,0.0; 0.25,0.07; 0.50,0.2; 0.75,0.467; 1.0,1.0">
                                          <p:stCondLst>
                                            <p:cond delay="0"/>
                                          </p:stCondLst>
                                        </p:cTn>
                                        <p:tgtEl>
                                          <p:spTgt spid="72"/>
                                        </p:tgtEl>
                                        <p:attrNameLst>
                                          <p:attrName>ppt_y</p:attrName>
                                        </p:attrNameLst>
                                      </p:cBhvr>
                                      <p:tavLst>
                                        <p:tav tm="0" fmla="#ppt_y-sin(pi*$)/3">
                                          <p:val>
                                            <p:fltVal val="0.5"/>
                                          </p:val>
                                        </p:tav>
                                        <p:tav tm="100000">
                                          <p:val>
                                            <p:fltVal val="1"/>
                                          </p:val>
                                        </p:tav>
                                      </p:tavLst>
                                    </p:anim>
                                    <p:anim calcmode="lin" valueType="num">
                                      <p:cBhvr>
                                        <p:cTn id="59" dur="166" tmFilter="0, 0; 0.125,0.2665; 0.25,0.4; 0.375,0.465; 0.5,0.5;  0.625,0.535; 0.75,0.6; 0.875,0.7335; 1,1">
                                          <p:stCondLst>
                                            <p:cond delay="166"/>
                                          </p:stCondLst>
                                        </p:cTn>
                                        <p:tgtEl>
                                          <p:spTgt spid="72"/>
                                        </p:tgtEl>
                                        <p:attrNameLst>
                                          <p:attrName>ppt_y</p:attrName>
                                        </p:attrNameLst>
                                      </p:cBhvr>
                                      <p:tavLst>
                                        <p:tav tm="0" fmla="#ppt_y-sin(pi*$)/9">
                                          <p:val>
                                            <p:fltVal val="0"/>
                                          </p:val>
                                        </p:tav>
                                        <p:tav tm="100000">
                                          <p:val>
                                            <p:fltVal val="1"/>
                                          </p:val>
                                        </p:tav>
                                      </p:tavLst>
                                    </p:anim>
                                    <p:anim calcmode="lin" valueType="num">
                                      <p:cBhvr>
                                        <p:cTn id="60" dur="83" tmFilter="0, 0; 0.125,0.2665; 0.25,0.4; 0.375,0.465; 0.5,0.5;  0.625,0.535; 0.75,0.6; 0.875,0.7335; 1,1">
                                          <p:stCondLst>
                                            <p:cond delay="331"/>
                                          </p:stCondLst>
                                        </p:cTn>
                                        <p:tgtEl>
                                          <p:spTgt spid="72"/>
                                        </p:tgtEl>
                                        <p:attrNameLst>
                                          <p:attrName>ppt_y</p:attrName>
                                        </p:attrNameLst>
                                      </p:cBhvr>
                                      <p:tavLst>
                                        <p:tav tm="0" fmla="#ppt_y-sin(pi*$)/27">
                                          <p:val>
                                            <p:fltVal val="0"/>
                                          </p:val>
                                        </p:tav>
                                        <p:tav tm="100000">
                                          <p:val>
                                            <p:fltVal val="1"/>
                                          </p:val>
                                        </p:tav>
                                      </p:tavLst>
                                    </p:anim>
                                    <p:anim calcmode="lin" valueType="num">
                                      <p:cBhvr>
                                        <p:cTn id="61" dur="41" tmFilter="0, 0; 0.125,0.2665; 0.25,0.4; 0.375,0.465; 0.5,0.5;  0.625,0.535; 0.75,0.6; 0.875,0.7335; 1,1">
                                          <p:stCondLst>
                                            <p:cond delay="414"/>
                                          </p:stCondLst>
                                        </p:cTn>
                                        <p:tgtEl>
                                          <p:spTgt spid="72"/>
                                        </p:tgtEl>
                                        <p:attrNameLst>
                                          <p:attrName>ppt_y</p:attrName>
                                        </p:attrNameLst>
                                      </p:cBhvr>
                                      <p:tavLst>
                                        <p:tav tm="0" fmla="#ppt_y-sin(pi*$)/81">
                                          <p:val>
                                            <p:fltVal val="0"/>
                                          </p:val>
                                        </p:tav>
                                        <p:tav tm="100000">
                                          <p:val>
                                            <p:fltVal val="1"/>
                                          </p:val>
                                        </p:tav>
                                      </p:tavLst>
                                    </p:anim>
                                    <p:animScale>
                                      <p:cBhvr>
                                        <p:cTn id="62" dur="7">
                                          <p:stCondLst>
                                            <p:cond delay="162"/>
                                          </p:stCondLst>
                                        </p:cTn>
                                        <p:tgtEl>
                                          <p:spTgt spid="72"/>
                                        </p:tgtEl>
                                      </p:cBhvr>
                                      <p:to x="100000" y="60000"/>
                                    </p:animScale>
                                    <p:animScale>
                                      <p:cBhvr>
                                        <p:cTn id="63" dur="41" decel="50000">
                                          <p:stCondLst>
                                            <p:cond delay="169"/>
                                          </p:stCondLst>
                                        </p:cTn>
                                        <p:tgtEl>
                                          <p:spTgt spid="72"/>
                                        </p:tgtEl>
                                      </p:cBhvr>
                                      <p:to x="100000" y="100000"/>
                                    </p:animScale>
                                    <p:animScale>
                                      <p:cBhvr>
                                        <p:cTn id="64" dur="7">
                                          <p:stCondLst>
                                            <p:cond delay="328"/>
                                          </p:stCondLst>
                                        </p:cTn>
                                        <p:tgtEl>
                                          <p:spTgt spid="72"/>
                                        </p:tgtEl>
                                      </p:cBhvr>
                                      <p:to x="100000" y="80000"/>
                                    </p:animScale>
                                    <p:animScale>
                                      <p:cBhvr>
                                        <p:cTn id="65" dur="41" decel="50000">
                                          <p:stCondLst>
                                            <p:cond delay="335"/>
                                          </p:stCondLst>
                                        </p:cTn>
                                        <p:tgtEl>
                                          <p:spTgt spid="72"/>
                                        </p:tgtEl>
                                      </p:cBhvr>
                                      <p:to x="100000" y="100000"/>
                                    </p:animScale>
                                    <p:animScale>
                                      <p:cBhvr>
                                        <p:cTn id="66" dur="7">
                                          <p:stCondLst>
                                            <p:cond delay="410"/>
                                          </p:stCondLst>
                                        </p:cTn>
                                        <p:tgtEl>
                                          <p:spTgt spid="72"/>
                                        </p:tgtEl>
                                      </p:cBhvr>
                                      <p:to x="100000" y="90000"/>
                                    </p:animScale>
                                    <p:animScale>
                                      <p:cBhvr>
                                        <p:cTn id="67" dur="41" decel="50000">
                                          <p:stCondLst>
                                            <p:cond delay="417"/>
                                          </p:stCondLst>
                                        </p:cTn>
                                        <p:tgtEl>
                                          <p:spTgt spid="72"/>
                                        </p:tgtEl>
                                      </p:cBhvr>
                                      <p:to x="100000" y="100000"/>
                                    </p:animScale>
                                    <p:animScale>
                                      <p:cBhvr>
                                        <p:cTn id="68" dur="7">
                                          <p:stCondLst>
                                            <p:cond delay="452"/>
                                          </p:stCondLst>
                                        </p:cTn>
                                        <p:tgtEl>
                                          <p:spTgt spid="72"/>
                                        </p:tgtEl>
                                      </p:cBhvr>
                                      <p:to x="100000" y="95000"/>
                                    </p:animScale>
                                    <p:animScale>
                                      <p:cBhvr>
                                        <p:cTn id="69" dur="41" decel="50000">
                                          <p:stCondLst>
                                            <p:cond delay="459"/>
                                          </p:stCondLst>
                                        </p:cTn>
                                        <p:tgtEl>
                                          <p:spTgt spid="72"/>
                                        </p:tgtEl>
                                      </p:cBhvr>
                                      <p:to x="100000" y="100000"/>
                                    </p:animScale>
                                  </p:childTnLst>
                                </p:cTn>
                              </p:par>
                              <p:par>
                                <p:cTn id="70" presetID="26" presetClass="entr" presetSubtype="0" fill="hold" nodeType="with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down)">
                                      <p:cBhvr>
                                        <p:cTn id="72" dur="145">
                                          <p:stCondLst>
                                            <p:cond delay="0"/>
                                          </p:stCondLst>
                                        </p:cTn>
                                        <p:tgtEl>
                                          <p:spTgt spid="39"/>
                                        </p:tgtEl>
                                      </p:cBhvr>
                                    </p:animEffect>
                                    <p:anim calcmode="lin" valueType="num">
                                      <p:cBhvr>
                                        <p:cTn id="73" dur="456"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74" dur="166"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75" dur="166" tmFilter="0, 0; 0.125,0.2665; 0.25,0.4; 0.375,0.465; 0.5,0.5;  0.625,0.535; 0.75,0.6; 0.875,0.7335; 1,1">
                                          <p:stCondLst>
                                            <p:cond delay="166"/>
                                          </p:stCondLst>
                                        </p:cTn>
                                        <p:tgtEl>
                                          <p:spTgt spid="39"/>
                                        </p:tgtEl>
                                        <p:attrNameLst>
                                          <p:attrName>ppt_y</p:attrName>
                                        </p:attrNameLst>
                                      </p:cBhvr>
                                      <p:tavLst>
                                        <p:tav tm="0" fmla="#ppt_y-sin(pi*$)/9">
                                          <p:val>
                                            <p:fltVal val="0"/>
                                          </p:val>
                                        </p:tav>
                                        <p:tav tm="100000">
                                          <p:val>
                                            <p:fltVal val="1"/>
                                          </p:val>
                                        </p:tav>
                                      </p:tavLst>
                                    </p:anim>
                                    <p:anim calcmode="lin" valueType="num">
                                      <p:cBhvr>
                                        <p:cTn id="76" dur="83" tmFilter="0, 0; 0.125,0.2665; 0.25,0.4; 0.375,0.465; 0.5,0.5;  0.625,0.535; 0.75,0.6; 0.875,0.7335; 1,1">
                                          <p:stCondLst>
                                            <p:cond delay="331"/>
                                          </p:stCondLst>
                                        </p:cTn>
                                        <p:tgtEl>
                                          <p:spTgt spid="39"/>
                                        </p:tgtEl>
                                        <p:attrNameLst>
                                          <p:attrName>ppt_y</p:attrName>
                                        </p:attrNameLst>
                                      </p:cBhvr>
                                      <p:tavLst>
                                        <p:tav tm="0" fmla="#ppt_y-sin(pi*$)/27">
                                          <p:val>
                                            <p:fltVal val="0"/>
                                          </p:val>
                                        </p:tav>
                                        <p:tav tm="100000">
                                          <p:val>
                                            <p:fltVal val="1"/>
                                          </p:val>
                                        </p:tav>
                                      </p:tavLst>
                                    </p:anim>
                                    <p:anim calcmode="lin" valueType="num">
                                      <p:cBhvr>
                                        <p:cTn id="77" dur="41" tmFilter="0, 0; 0.125,0.2665; 0.25,0.4; 0.375,0.465; 0.5,0.5;  0.625,0.535; 0.75,0.6; 0.875,0.7335; 1,1">
                                          <p:stCondLst>
                                            <p:cond delay="414"/>
                                          </p:stCondLst>
                                        </p:cTn>
                                        <p:tgtEl>
                                          <p:spTgt spid="39"/>
                                        </p:tgtEl>
                                        <p:attrNameLst>
                                          <p:attrName>ppt_y</p:attrName>
                                        </p:attrNameLst>
                                      </p:cBhvr>
                                      <p:tavLst>
                                        <p:tav tm="0" fmla="#ppt_y-sin(pi*$)/81">
                                          <p:val>
                                            <p:fltVal val="0"/>
                                          </p:val>
                                        </p:tav>
                                        <p:tav tm="100000">
                                          <p:val>
                                            <p:fltVal val="1"/>
                                          </p:val>
                                        </p:tav>
                                      </p:tavLst>
                                    </p:anim>
                                    <p:animScale>
                                      <p:cBhvr>
                                        <p:cTn id="78" dur="7">
                                          <p:stCondLst>
                                            <p:cond delay="162"/>
                                          </p:stCondLst>
                                        </p:cTn>
                                        <p:tgtEl>
                                          <p:spTgt spid="39"/>
                                        </p:tgtEl>
                                      </p:cBhvr>
                                      <p:to x="100000" y="60000"/>
                                    </p:animScale>
                                    <p:animScale>
                                      <p:cBhvr>
                                        <p:cTn id="79" dur="41" decel="50000">
                                          <p:stCondLst>
                                            <p:cond delay="169"/>
                                          </p:stCondLst>
                                        </p:cTn>
                                        <p:tgtEl>
                                          <p:spTgt spid="39"/>
                                        </p:tgtEl>
                                      </p:cBhvr>
                                      <p:to x="100000" y="100000"/>
                                    </p:animScale>
                                    <p:animScale>
                                      <p:cBhvr>
                                        <p:cTn id="80" dur="7">
                                          <p:stCondLst>
                                            <p:cond delay="328"/>
                                          </p:stCondLst>
                                        </p:cTn>
                                        <p:tgtEl>
                                          <p:spTgt spid="39"/>
                                        </p:tgtEl>
                                      </p:cBhvr>
                                      <p:to x="100000" y="80000"/>
                                    </p:animScale>
                                    <p:animScale>
                                      <p:cBhvr>
                                        <p:cTn id="81" dur="41" decel="50000">
                                          <p:stCondLst>
                                            <p:cond delay="335"/>
                                          </p:stCondLst>
                                        </p:cTn>
                                        <p:tgtEl>
                                          <p:spTgt spid="39"/>
                                        </p:tgtEl>
                                      </p:cBhvr>
                                      <p:to x="100000" y="100000"/>
                                    </p:animScale>
                                    <p:animScale>
                                      <p:cBhvr>
                                        <p:cTn id="82" dur="7">
                                          <p:stCondLst>
                                            <p:cond delay="410"/>
                                          </p:stCondLst>
                                        </p:cTn>
                                        <p:tgtEl>
                                          <p:spTgt spid="39"/>
                                        </p:tgtEl>
                                      </p:cBhvr>
                                      <p:to x="100000" y="90000"/>
                                    </p:animScale>
                                    <p:animScale>
                                      <p:cBhvr>
                                        <p:cTn id="83" dur="41" decel="50000">
                                          <p:stCondLst>
                                            <p:cond delay="417"/>
                                          </p:stCondLst>
                                        </p:cTn>
                                        <p:tgtEl>
                                          <p:spTgt spid="39"/>
                                        </p:tgtEl>
                                      </p:cBhvr>
                                      <p:to x="100000" y="100000"/>
                                    </p:animScale>
                                    <p:animScale>
                                      <p:cBhvr>
                                        <p:cTn id="84" dur="7">
                                          <p:stCondLst>
                                            <p:cond delay="452"/>
                                          </p:stCondLst>
                                        </p:cTn>
                                        <p:tgtEl>
                                          <p:spTgt spid="39"/>
                                        </p:tgtEl>
                                      </p:cBhvr>
                                      <p:to x="100000" y="95000"/>
                                    </p:animScale>
                                    <p:animScale>
                                      <p:cBhvr>
                                        <p:cTn id="85" dur="41" decel="50000">
                                          <p:stCondLst>
                                            <p:cond delay="459"/>
                                          </p:stCondLst>
                                        </p:cTn>
                                        <p:tgtEl>
                                          <p:spTgt spid="3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73D6E2D0-3C22-4E9C-8237-8860EB1DF347}"/>
              </a:ext>
            </a:extLst>
          </p:cNvPr>
          <p:cNvGrpSpPr/>
          <p:nvPr/>
        </p:nvGrpSpPr>
        <p:grpSpPr>
          <a:xfrm>
            <a:off x="696264" y="1153355"/>
            <a:ext cx="5096570" cy="1243355"/>
            <a:chOff x="585788" y="2327362"/>
            <a:chExt cx="5172075" cy="1261776"/>
          </a:xfrm>
        </p:grpSpPr>
        <p:sp>
          <p:nvSpPr>
            <p:cNvPr id="14" name="圆角矩形 47">
              <a:extLst>
                <a:ext uri="{FF2B5EF4-FFF2-40B4-BE49-F238E27FC236}">
                  <a16:creationId xmlns:a16="http://schemas.microsoft.com/office/drawing/2014/main" id="{535229B9-C201-4AF5-9C7A-29EB01B6F546}"/>
                </a:ext>
              </a:extLst>
            </p:cNvPr>
            <p:cNvSpPr/>
            <p:nvPr/>
          </p:nvSpPr>
          <p:spPr>
            <a:xfrm>
              <a:off x="1029192" y="2327362"/>
              <a:ext cx="4728671" cy="1254135"/>
            </a:xfrm>
            <a:prstGeom prst="roundRect">
              <a:avLst/>
            </a:prstGeom>
            <a:noFill/>
            <a:ln w="12700" cap="flat" cmpd="sng" algn="ctr">
              <a:solidFill>
                <a:srgbClr val="58776F"/>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11" name="组合 10">
              <a:extLst>
                <a:ext uri="{FF2B5EF4-FFF2-40B4-BE49-F238E27FC236}">
                  <a16:creationId xmlns:a16="http://schemas.microsoft.com/office/drawing/2014/main" id="{1A8F1E93-5840-45DE-8646-F3CEFFFDC275}"/>
                </a:ext>
              </a:extLst>
            </p:cNvPr>
            <p:cNvGrpSpPr/>
            <p:nvPr/>
          </p:nvGrpSpPr>
          <p:grpSpPr>
            <a:xfrm>
              <a:off x="1489881" y="2401063"/>
              <a:ext cx="3853644" cy="764519"/>
              <a:chOff x="327326" y="4162659"/>
              <a:chExt cx="2363759" cy="764519"/>
            </a:xfrm>
          </p:grpSpPr>
          <p:sp>
            <p:nvSpPr>
              <p:cNvPr id="15" name="矩形 14">
                <a:extLst>
                  <a:ext uri="{FF2B5EF4-FFF2-40B4-BE49-F238E27FC236}">
                    <a16:creationId xmlns:a16="http://schemas.microsoft.com/office/drawing/2014/main" id="{97904DCB-E45F-4E16-9F69-6ED9D7923B42}"/>
                  </a:ext>
                </a:extLst>
              </p:cNvPr>
              <p:cNvSpPr/>
              <p:nvPr/>
            </p:nvSpPr>
            <p:spPr>
              <a:xfrm>
                <a:off x="327326" y="4162659"/>
                <a:ext cx="1632663" cy="406038"/>
              </a:xfrm>
              <a:prstGeom prst="rect">
                <a:avLst/>
              </a:prstGeom>
            </p:spPr>
            <p:txBody>
              <a:bodyPr wrap="square">
                <a:spAutoFit/>
              </a:bodyPr>
              <a:lstStyle/>
              <a:p>
                <a:pPr marL="375447" marR="0" lvl="0" indent="-375447" algn="ctr" defTabSz="600715"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rPr>
                  <a:t>Vue.js</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16" name="文本框 15">
                <a:extLst>
                  <a:ext uri="{FF2B5EF4-FFF2-40B4-BE49-F238E27FC236}">
                    <a16:creationId xmlns:a16="http://schemas.microsoft.com/office/drawing/2014/main" id="{BD197BC5-CFF3-4B2C-9F0E-3D7C07CF56E3}"/>
                  </a:ext>
                </a:extLst>
              </p:cNvPr>
              <p:cNvSpPr txBox="1"/>
              <p:nvPr/>
            </p:nvSpPr>
            <p:spPr>
              <a:xfrm>
                <a:off x="738318" y="4593369"/>
                <a:ext cx="1952767" cy="333809"/>
              </a:xfrm>
              <a:prstGeom prst="rect">
                <a:avLst/>
              </a:prstGeom>
              <a:noFill/>
            </p:spPr>
            <p:txBody>
              <a:bodyPr wrap="square" rtlCol="0">
                <a:spAutoFit/>
              </a:bodyPr>
              <a:lstStyle/>
              <a:p>
                <a:pPr marL="0" marR="0" lvl="0" indent="0" defTabSz="1200596" eaLnBrk="1" fontAlgn="auto"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使用</a:t>
                </a:r>
                <a:r>
                  <a:rPr kumimoji="0" lang="en-US" altLang="zh-CN"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Vue.js</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实现表单数据的双向绑定</a:t>
                </a:r>
              </a:p>
            </p:txBody>
          </p:sp>
        </p:grpSp>
        <p:sp>
          <p:nvSpPr>
            <p:cNvPr id="12" name="椭圆 11">
              <a:extLst>
                <a:ext uri="{FF2B5EF4-FFF2-40B4-BE49-F238E27FC236}">
                  <a16:creationId xmlns:a16="http://schemas.microsoft.com/office/drawing/2014/main" id="{11072BD7-2D26-4521-AB0B-9320E1A11E0B}"/>
                </a:ext>
              </a:extLst>
            </p:cNvPr>
            <p:cNvSpPr/>
            <p:nvPr/>
          </p:nvSpPr>
          <p:spPr>
            <a:xfrm>
              <a:off x="585788" y="2335003"/>
              <a:ext cx="1254135" cy="1254135"/>
            </a:xfrm>
            <a:prstGeom prst="ellipse">
              <a:avLst/>
            </a:prstGeom>
            <a:solidFill>
              <a:srgbClr val="7AA4B0"/>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13" name="图形 12">
              <a:extLst>
                <a:ext uri="{FF2B5EF4-FFF2-40B4-BE49-F238E27FC236}">
                  <a16:creationId xmlns:a16="http://schemas.microsoft.com/office/drawing/2014/main" id="{E4FCC550-E05B-469C-8F10-8552C67CCCF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1682" y="2726428"/>
              <a:ext cx="676785" cy="585955"/>
            </a:xfrm>
            <a:prstGeom prst="rect">
              <a:avLst/>
            </a:prstGeom>
          </p:spPr>
        </p:pic>
      </p:grpSp>
      <p:sp>
        <p:nvSpPr>
          <p:cNvPr id="6" name="矩形: 圆角 5">
            <a:extLst>
              <a:ext uri="{FF2B5EF4-FFF2-40B4-BE49-F238E27FC236}">
                <a16:creationId xmlns:a16="http://schemas.microsoft.com/office/drawing/2014/main" id="{227F2D25-7C1D-477E-83DB-2C4DC3746F4C}"/>
              </a:ext>
            </a:extLst>
          </p:cNvPr>
          <p:cNvSpPr/>
          <p:nvPr/>
        </p:nvSpPr>
        <p:spPr>
          <a:xfrm>
            <a:off x="166687" y="107950"/>
            <a:ext cx="11858626" cy="6642100"/>
          </a:xfrm>
          <a:prstGeom prst="roundRect">
            <a:avLst>
              <a:gd name="adj" fmla="val 0"/>
            </a:avLst>
          </a:prstGeom>
          <a:noFill/>
          <a:ln w="38100">
            <a:solidFill>
              <a:srgbClr val="7AA4B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箭头: 五边形 6">
            <a:extLst>
              <a:ext uri="{FF2B5EF4-FFF2-40B4-BE49-F238E27FC236}">
                <a16:creationId xmlns:a16="http://schemas.microsoft.com/office/drawing/2014/main" id="{0BD8B98B-D192-4E7A-8FA7-93862A463B25}"/>
              </a:ext>
            </a:extLst>
          </p:cNvPr>
          <p:cNvSpPr/>
          <p:nvPr/>
        </p:nvSpPr>
        <p:spPr>
          <a:xfrm rot="5400000">
            <a:off x="466725" y="171450"/>
            <a:ext cx="857250" cy="514350"/>
          </a:xfrm>
          <a:prstGeom prst="homePlate">
            <a:avLst/>
          </a:prstGeom>
          <a:solidFill>
            <a:srgbClr val="7AA4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CAB16184-68F6-4824-992D-3DE5D6E233CA}"/>
              </a:ext>
            </a:extLst>
          </p:cNvPr>
          <p:cNvSpPr txBox="1"/>
          <p:nvPr/>
        </p:nvSpPr>
        <p:spPr>
          <a:xfrm>
            <a:off x="657144" y="228570"/>
            <a:ext cx="476412" cy="400110"/>
          </a:xfrm>
          <a:prstGeom prst="rect">
            <a:avLst/>
          </a:prstGeom>
          <a:noFill/>
        </p:spPr>
        <p:txBody>
          <a:bodyPr wrap="none" rtlCol="0">
            <a:spAutoFit/>
          </a:bodyPr>
          <a:lstStyle/>
          <a:p>
            <a:r>
              <a:rPr lang="en-US" altLang="zh-CN" sz="2000" dirty="0">
                <a:solidFill>
                  <a:schemeClr val="bg1"/>
                </a:solidFill>
                <a:latin typeface="思源黑体 CN Medium" panose="020B0600000000000000" pitchFamily="34" charset="-122"/>
                <a:ea typeface="思源黑体 CN Medium" panose="020B0600000000000000" pitchFamily="34" charset="-122"/>
              </a:rPr>
              <a:t>03</a:t>
            </a:r>
            <a:endParaRPr lang="zh-CN" altLang="en-US" sz="2000" dirty="0">
              <a:solidFill>
                <a:schemeClr val="bg1"/>
              </a:solidFill>
              <a:latin typeface="思源黑体 CN Medium" panose="020B0600000000000000" pitchFamily="34" charset="-122"/>
              <a:ea typeface="思源黑体 CN Medium" panose="020B0600000000000000" pitchFamily="34" charset="-122"/>
            </a:endParaRPr>
          </a:p>
        </p:txBody>
      </p:sp>
      <p:sp>
        <p:nvSpPr>
          <p:cNvPr id="9" name="文本框 8">
            <a:extLst>
              <a:ext uri="{FF2B5EF4-FFF2-40B4-BE49-F238E27FC236}">
                <a16:creationId xmlns:a16="http://schemas.microsoft.com/office/drawing/2014/main" id="{7B215225-55D3-48BF-847D-455A25B01FCC}"/>
              </a:ext>
            </a:extLst>
          </p:cNvPr>
          <p:cNvSpPr txBox="1"/>
          <p:nvPr/>
        </p:nvSpPr>
        <p:spPr>
          <a:xfrm>
            <a:off x="1133556" y="266670"/>
            <a:ext cx="1647825" cy="523220"/>
          </a:xfrm>
          <a:prstGeom prst="rect">
            <a:avLst/>
          </a:prstGeom>
          <a:noFill/>
        </p:spPr>
        <p:txBody>
          <a:bodyPr wrap="square" rtlCol="0">
            <a:spAutoFit/>
          </a:bodyPr>
          <a:lstStyle/>
          <a:p>
            <a:r>
              <a:rPr lang="zh-CN" altLang="en-US" sz="2800" b="1" dirty="0">
                <a:solidFill>
                  <a:srgbClr val="7AA4B0"/>
                </a:solidFill>
                <a:latin typeface="思源黑体 CN Regular" panose="020B0500000000000000" pitchFamily="34" charset="-122"/>
                <a:ea typeface="思源黑体 CN Regular" panose="020B0500000000000000" pitchFamily="34" charset="-122"/>
              </a:rPr>
              <a:t>相关技术</a:t>
            </a:r>
          </a:p>
        </p:txBody>
      </p:sp>
      <p:grpSp>
        <p:nvGrpSpPr>
          <p:cNvPr id="17" name="组合 16">
            <a:extLst>
              <a:ext uri="{FF2B5EF4-FFF2-40B4-BE49-F238E27FC236}">
                <a16:creationId xmlns:a16="http://schemas.microsoft.com/office/drawing/2014/main" id="{16D74CA7-1C24-43FA-B69A-63816E4E6BE4}"/>
              </a:ext>
            </a:extLst>
          </p:cNvPr>
          <p:cNvGrpSpPr/>
          <p:nvPr/>
        </p:nvGrpSpPr>
        <p:grpSpPr>
          <a:xfrm>
            <a:off x="696264" y="3129843"/>
            <a:ext cx="5096570" cy="1243356"/>
            <a:chOff x="585788" y="4469917"/>
            <a:chExt cx="5172075" cy="1261776"/>
          </a:xfrm>
        </p:grpSpPr>
        <p:sp>
          <p:nvSpPr>
            <p:cNvPr id="20" name="圆角矩形 46">
              <a:extLst>
                <a:ext uri="{FF2B5EF4-FFF2-40B4-BE49-F238E27FC236}">
                  <a16:creationId xmlns:a16="http://schemas.microsoft.com/office/drawing/2014/main" id="{FAC7EBF6-3039-4A8A-9BE9-F64FEED51BE2}"/>
                </a:ext>
              </a:extLst>
            </p:cNvPr>
            <p:cNvSpPr/>
            <p:nvPr/>
          </p:nvSpPr>
          <p:spPr>
            <a:xfrm>
              <a:off x="1029192" y="4469917"/>
              <a:ext cx="4728671" cy="1254135"/>
            </a:xfrm>
            <a:prstGeom prst="roundRect">
              <a:avLst/>
            </a:prstGeom>
            <a:noFill/>
            <a:ln w="12700" cap="flat" cmpd="sng" algn="ctr">
              <a:solidFill>
                <a:srgbClr val="404040"/>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18" name="组合 17">
              <a:extLst>
                <a:ext uri="{FF2B5EF4-FFF2-40B4-BE49-F238E27FC236}">
                  <a16:creationId xmlns:a16="http://schemas.microsoft.com/office/drawing/2014/main" id="{4E65B9B1-80E4-4179-8070-1543A482664A}"/>
                </a:ext>
              </a:extLst>
            </p:cNvPr>
            <p:cNvGrpSpPr/>
            <p:nvPr/>
          </p:nvGrpSpPr>
          <p:grpSpPr>
            <a:xfrm>
              <a:off x="1432017" y="4583598"/>
              <a:ext cx="3911509" cy="760275"/>
              <a:chOff x="291833" y="4202639"/>
              <a:chExt cx="2399253" cy="760275"/>
            </a:xfrm>
          </p:grpSpPr>
          <p:sp>
            <p:nvSpPr>
              <p:cNvPr id="22" name="矩形 21">
                <a:extLst>
                  <a:ext uri="{FF2B5EF4-FFF2-40B4-BE49-F238E27FC236}">
                    <a16:creationId xmlns:a16="http://schemas.microsoft.com/office/drawing/2014/main" id="{CE839808-57A4-43A7-AAD8-B04C9490E755}"/>
                  </a:ext>
                </a:extLst>
              </p:cNvPr>
              <p:cNvSpPr/>
              <p:nvPr/>
            </p:nvSpPr>
            <p:spPr>
              <a:xfrm>
                <a:off x="291833" y="4202639"/>
                <a:ext cx="1632663" cy="406038"/>
              </a:xfrm>
              <a:prstGeom prst="rect">
                <a:avLst/>
              </a:prstGeom>
            </p:spPr>
            <p:txBody>
              <a:bodyPr wrap="square">
                <a:spAutoFit/>
              </a:bodyPr>
              <a:lstStyle/>
              <a:p>
                <a:pPr marL="375447" marR="0" lvl="0" indent="-375447" algn="ctr" defTabSz="600715"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2000" b="0" i="0" u="none" strike="noStrike" kern="0" cap="none" spc="0" normalizeH="0" baseline="0" noProof="0" dirty="0" err="1">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rPr>
                  <a:t>Layui</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23" name="文本框 22">
                <a:extLst>
                  <a:ext uri="{FF2B5EF4-FFF2-40B4-BE49-F238E27FC236}">
                    <a16:creationId xmlns:a16="http://schemas.microsoft.com/office/drawing/2014/main" id="{53EE41BA-67DA-4452-B42A-4123F833164E}"/>
                  </a:ext>
                </a:extLst>
              </p:cNvPr>
              <p:cNvSpPr txBox="1"/>
              <p:nvPr/>
            </p:nvSpPr>
            <p:spPr>
              <a:xfrm>
                <a:off x="738317" y="4629105"/>
                <a:ext cx="1952769" cy="333809"/>
              </a:xfrm>
              <a:prstGeom prst="rect">
                <a:avLst/>
              </a:prstGeom>
              <a:noFill/>
            </p:spPr>
            <p:txBody>
              <a:bodyPr wrap="square" rtlCol="0">
                <a:spAutoFit/>
              </a:bodyPr>
              <a:lstStyle/>
              <a:p>
                <a:pPr marL="0" marR="0" lvl="0" indent="0" defTabSz="1200596" eaLnBrk="1" fontAlgn="auto"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使用</a:t>
                </a:r>
                <a:r>
                  <a:rPr kumimoji="0" lang="en-US" altLang="zh-CN" sz="1400" b="0" i="0" u="none" strike="noStrike" kern="0" cap="none" spc="0" normalizeH="0" baseline="0" noProof="0" dirty="0" err="1">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Layui</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进行数据表格的相关操作</a:t>
                </a:r>
              </a:p>
            </p:txBody>
          </p:sp>
        </p:grpSp>
        <p:sp>
          <p:nvSpPr>
            <p:cNvPr id="19" name="椭圆 18">
              <a:extLst>
                <a:ext uri="{FF2B5EF4-FFF2-40B4-BE49-F238E27FC236}">
                  <a16:creationId xmlns:a16="http://schemas.microsoft.com/office/drawing/2014/main" id="{646AFC96-9A0A-43AC-A846-ABFB20B1B503}"/>
                </a:ext>
              </a:extLst>
            </p:cNvPr>
            <p:cNvSpPr/>
            <p:nvPr/>
          </p:nvSpPr>
          <p:spPr>
            <a:xfrm>
              <a:off x="585788" y="4477558"/>
              <a:ext cx="1254135" cy="1254135"/>
            </a:xfrm>
            <a:prstGeom prst="ellipse">
              <a:avLst/>
            </a:prstGeom>
            <a:solidFill>
              <a:srgbClr val="666563"/>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21" name="图形 54">
              <a:extLst>
                <a:ext uri="{FF2B5EF4-FFF2-40B4-BE49-F238E27FC236}">
                  <a16:creationId xmlns:a16="http://schemas.microsoft.com/office/drawing/2014/main" id="{927027C3-1452-40F4-9D0B-8A669928B69D}"/>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874461" y="4758591"/>
              <a:ext cx="676785" cy="676785"/>
            </a:xfrm>
            <a:prstGeom prst="rect">
              <a:avLst/>
            </a:prstGeom>
          </p:spPr>
        </p:pic>
      </p:grpSp>
      <p:grpSp>
        <p:nvGrpSpPr>
          <p:cNvPr id="24" name="组合 23">
            <a:extLst>
              <a:ext uri="{FF2B5EF4-FFF2-40B4-BE49-F238E27FC236}">
                <a16:creationId xmlns:a16="http://schemas.microsoft.com/office/drawing/2014/main" id="{8662E0A1-5786-47F7-A6C1-A4C1C14A1930}"/>
              </a:ext>
            </a:extLst>
          </p:cNvPr>
          <p:cNvGrpSpPr/>
          <p:nvPr/>
        </p:nvGrpSpPr>
        <p:grpSpPr>
          <a:xfrm>
            <a:off x="6815533" y="1160885"/>
            <a:ext cx="4705480" cy="1243355"/>
            <a:chOff x="6795712" y="2335003"/>
            <a:chExt cx="4775191" cy="1261776"/>
          </a:xfrm>
        </p:grpSpPr>
        <p:sp>
          <p:nvSpPr>
            <p:cNvPr id="27" name="圆角矩形 56">
              <a:extLst>
                <a:ext uri="{FF2B5EF4-FFF2-40B4-BE49-F238E27FC236}">
                  <a16:creationId xmlns:a16="http://schemas.microsoft.com/office/drawing/2014/main" id="{C9893455-1C48-4B2F-B63F-A4E282D1721A}"/>
                </a:ext>
              </a:extLst>
            </p:cNvPr>
            <p:cNvSpPr/>
            <p:nvPr/>
          </p:nvSpPr>
          <p:spPr>
            <a:xfrm>
              <a:off x="7239117" y="2335003"/>
              <a:ext cx="4331786" cy="1254135"/>
            </a:xfrm>
            <a:prstGeom prst="roundRect">
              <a:avLst/>
            </a:prstGeom>
            <a:noFill/>
            <a:ln w="12700" cap="flat" cmpd="sng" algn="ctr">
              <a:solidFill>
                <a:srgbClr val="404040"/>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25" name="组合 24">
              <a:extLst>
                <a:ext uri="{FF2B5EF4-FFF2-40B4-BE49-F238E27FC236}">
                  <a16:creationId xmlns:a16="http://schemas.microsoft.com/office/drawing/2014/main" id="{EAB8F251-804C-4221-8EEE-33A20618BB3B}"/>
                </a:ext>
              </a:extLst>
            </p:cNvPr>
            <p:cNvGrpSpPr/>
            <p:nvPr/>
          </p:nvGrpSpPr>
          <p:grpSpPr>
            <a:xfrm>
              <a:off x="7737457" y="2447211"/>
              <a:ext cx="3807797" cy="708790"/>
              <a:chOff x="350421" y="4201166"/>
              <a:chExt cx="2335638" cy="708790"/>
            </a:xfrm>
          </p:grpSpPr>
          <p:sp>
            <p:nvSpPr>
              <p:cNvPr id="29" name="矩形 28">
                <a:extLst>
                  <a:ext uri="{FF2B5EF4-FFF2-40B4-BE49-F238E27FC236}">
                    <a16:creationId xmlns:a16="http://schemas.microsoft.com/office/drawing/2014/main" id="{8ABE4987-8034-4D84-A86C-B810F7074BC3}"/>
                  </a:ext>
                </a:extLst>
              </p:cNvPr>
              <p:cNvSpPr/>
              <p:nvPr/>
            </p:nvSpPr>
            <p:spPr>
              <a:xfrm>
                <a:off x="350421" y="4201166"/>
                <a:ext cx="1632663" cy="406038"/>
              </a:xfrm>
              <a:prstGeom prst="rect">
                <a:avLst/>
              </a:prstGeom>
            </p:spPr>
            <p:txBody>
              <a:bodyPr wrap="square">
                <a:spAutoFit/>
              </a:bodyPr>
              <a:lstStyle/>
              <a:p>
                <a:pPr marL="375447" marR="0" lvl="0" indent="-375447" algn="ctr" defTabSz="600715" eaLnBrk="1" fontAlgn="auto" latinLnBrk="0" hangingPunct="1">
                  <a:lnSpc>
                    <a:spcPct val="100000"/>
                  </a:lnSpc>
                  <a:spcBef>
                    <a:spcPts val="0"/>
                  </a:spcBef>
                  <a:spcAft>
                    <a:spcPts val="0"/>
                  </a:spcAft>
                  <a:buClrTx/>
                  <a:buSzTx/>
                  <a:buFont typeface="Wingdings" panose="05000000000000000000" pitchFamily="2" charset="2"/>
                  <a:buChar char="u"/>
                  <a:tabLst/>
                  <a:defRPr/>
                </a:pPr>
                <a:r>
                  <a:rPr lang="en-US" altLang="zh-CN" sz="2000" kern="0" dirty="0">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j</a:t>
                </a:r>
                <a:r>
                  <a:rPr kumimoji="0" lang="en-US" altLang="zh-CN"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rPr>
                  <a:t>Query</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30" name="文本框 29">
                <a:extLst>
                  <a:ext uri="{FF2B5EF4-FFF2-40B4-BE49-F238E27FC236}">
                    <a16:creationId xmlns:a16="http://schemas.microsoft.com/office/drawing/2014/main" id="{557F1DCA-1DE8-4A01-A69C-518D03C0FE4B}"/>
                  </a:ext>
                </a:extLst>
              </p:cNvPr>
              <p:cNvSpPr txBox="1"/>
              <p:nvPr/>
            </p:nvSpPr>
            <p:spPr>
              <a:xfrm>
                <a:off x="738317" y="4576146"/>
                <a:ext cx="1947742" cy="333810"/>
              </a:xfrm>
              <a:prstGeom prst="rect">
                <a:avLst/>
              </a:prstGeom>
              <a:noFill/>
            </p:spPr>
            <p:txBody>
              <a:bodyPr wrap="square" rtlCol="0">
                <a:spAutoFit/>
              </a:bodyPr>
              <a:lstStyle/>
              <a:p>
                <a:pPr marL="0" marR="0" lvl="0" indent="0" defTabSz="1200596" eaLnBrk="1" fontAlgn="auto"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使用</a:t>
                </a:r>
                <a:r>
                  <a:rPr kumimoji="0" lang="en-US" altLang="zh-CN"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jQuery</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实现</a:t>
                </a:r>
                <a:r>
                  <a:rPr kumimoji="0" lang="en-US" altLang="zh-CN"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DOM</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的相关操作</a:t>
                </a:r>
              </a:p>
            </p:txBody>
          </p:sp>
        </p:grpSp>
        <p:sp>
          <p:nvSpPr>
            <p:cNvPr id="26" name="椭圆 25">
              <a:extLst>
                <a:ext uri="{FF2B5EF4-FFF2-40B4-BE49-F238E27FC236}">
                  <a16:creationId xmlns:a16="http://schemas.microsoft.com/office/drawing/2014/main" id="{A0925407-37C2-4095-A33E-00E3203494D7}"/>
                </a:ext>
              </a:extLst>
            </p:cNvPr>
            <p:cNvSpPr/>
            <p:nvPr/>
          </p:nvSpPr>
          <p:spPr>
            <a:xfrm>
              <a:off x="6795712" y="2342644"/>
              <a:ext cx="1254135" cy="1254135"/>
            </a:xfrm>
            <a:prstGeom prst="ellipse">
              <a:avLst/>
            </a:prstGeom>
            <a:solidFill>
              <a:srgbClr val="666563"/>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28" name="图形 27">
              <a:extLst>
                <a:ext uri="{FF2B5EF4-FFF2-40B4-BE49-F238E27FC236}">
                  <a16:creationId xmlns:a16="http://schemas.microsoft.com/office/drawing/2014/main" id="{6E04243B-4866-45D7-AB34-8DAE720BA4B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7084386" y="2648288"/>
              <a:ext cx="702655" cy="664094"/>
            </a:xfrm>
            <a:prstGeom prst="rect">
              <a:avLst/>
            </a:prstGeom>
          </p:spPr>
        </p:pic>
      </p:grpSp>
      <p:grpSp>
        <p:nvGrpSpPr>
          <p:cNvPr id="31" name="组合 30">
            <a:extLst>
              <a:ext uri="{FF2B5EF4-FFF2-40B4-BE49-F238E27FC236}">
                <a16:creationId xmlns:a16="http://schemas.microsoft.com/office/drawing/2014/main" id="{9DA015E3-4632-4C3D-BA8C-897E2F368D65}"/>
              </a:ext>
            </a:extLst>
          </p:cNvPr>
          <p:cNvGrpSpPr/>
          <p:nvPr/>
        </p:nvGrpSpPr>
        <p:grpSpPr>
          <a:xfrm>
            <a:off x="6815533" y="3131929"/>
            <a:ext cx="4705480" cy="1243356"/>
            <a:chOff x="6795712" y="4472035"/>
            <a:chExt cx="4775191" cy="1261776"/>
          </a:xfrm>
        </p:grpSpPr>
        <p:sp>
          <p:nvSpPr>
            <p:cNvPr id="34" name="圆角矩形 67">
              <a:extLst>
                <a:ext uri="{FF2B5EF4-FFF2-40B4-BE49-F238E27FC236}">
                  <a16:creationId xmlns:a16="http://schemas.microsoft.com/office/drawing/2014/main" id="{1ABD4797-EE7B-4353-9710-BA15B51E34A0}"/>
                </a:ext>
              </a:extLst>
            </p:cNvPr>
            <p:cNvSpPr/>
            <p:nvPr/>
          </p:nvSpPr>
          <p:spPr>
            <a:xfrm>
              <a:off x="7239117" y="4472035"/>
              <a:ext cx="4331786" cy="1254135"/>
            </a:xfrm>
            <a:prstGeom prst="roundRect">
              <a:avLst/>
            </a:prstGeom>
            <a:noFill/>
            <a:ln w="12700" cap="flat" cmpd="sng" algn="ctr">
              <a:solidFill>
                <a:srgbClr val="58776F"/>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32" name="组合 31">
              <a:extLst>
                <a:ext uri="{FF2B5EF4-FFF2-40B4-BE49-F238E27FC236}">
                  <a16:creationId xmlns:a16="http://schemas.microsoft.com/office/drawing/2014/main" id="{56EA0B25-3F7B-47DE-8312-BA1ABA404A93}"/>
                </a:ext>
              </a:extLst>
            </p:cNvPr>
            <p:cNvGrpSpPr/>
            <p:nvPr/>
          </p:nvGrpSpPr>
          <p:grpSpPr>
            <a:xfrm>
              <a:off x="7718671" y="4618933"/>
              <a:ext cx="3826583" cy="688312"/>
              <a:chOff x="338898" y="4235856"/>
              <a:chExt cx="2347160" cy="688312"/>
            </a:xfrm>
          </p:grpSpPr>
          <p:sp>
            <p:nvSpPr>
              <p:cNvPr id="36" name="矩形 35">
                <a:extLst>
                  <a:ext uri="{FF2B5EF4-FFF2-40B4-BE49-F238E27FC236}">
                    <a16:creationId xmlns:a16="http://schemas.microsoft.com/office/drawing/2014/main" id="{A9D9467A-0E2B-478E-842D-296568A6B66F}"/>
                  </a:ext>
                </a:extLst>
              </p:cNvPr>
              <p:cNvSpPr/>
              <p:nvPr/>
            </p:nvSpPr>
            <p:spPr>
              <a:xfrm>
                <a:off x="338898" y="4235856"/>
                <a:ext cx="1632663" cy="406038"/>
              </a:xfrm>
              <a:prstGeom prst="rect">
                <a:avLst/>
              </a:prstGeom>
            </p:spPr>
            <p:txBody>
              <a:bodyPr wrap="square">
                <a:spAutoFit/>
              </a:bodyPr>
              <a:lstStyle/>
              <a:p>
                <a:pPr marL="375447" marR="0" lvl="0" indent="-375447" algn="ctr" defTabSz="600715"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2000" b="0" i="0" u="none" strike="noStrike" kern="0" cap="none" spc="0" normalizeH="0" baseline="0" noProof="0" dirty="0" err="1">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rPr>
                  <a:t>Axios</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37" name="文本框 36">
                <a:extLst>
                  <a:ext uri="{FF2B5EF4-FFF2-40B4-BE49-F238E27FC236}">
                    <a16:creationId xmlns:a16="http://schemas.microsoft.com/office/drawing/2014/main" id="{90AE469E-9D2A-43A3-87A1-363250FD279D}"/>
                  </a:ext>
                </a:extLst>
              </p:cNvPr>
              <p:cNvSpPr txBox="1"/>
              <p:nvPr/>
            </p:nvSpPr>
            <p:spPr>
              <a:xfrm>
                <a:off x="738317" y="4590359"/>
                <a:ext cx="1947741" cy="333809"/>
              </a:xfrm>
              <a:prstGeom prst="rect">
                <a:avLst/>
              </a:prstGeom>
              <a:noFill/>
            </p:spPr>
            <p:txBody>
              <a:bodyPr wrap="square" rtlCol="0">
                <a:spAutoFit/>
              </a:bodyPr>
              <a:lstStyle/>
              <a:p>
                <a:pPr marL="0" marR="0" lvl="0" indent="0" defTabSz="1200596" eaLnBrk="1" fontAlgn="auto" latinLnBrk="0" hangingPunct="1">
                  <a:lnSpc>
                    <a:spcPct val="120000"/>
                  </a:lnSpc>
                  <a:spcBef>
                    <a:spcPct val="0"/>
                  </a:spcBef>
                  <a:spcAft>
                    <a:spcPct val="0"/>
                  </a:spcAft>
                  <a:buClrTx/>
                  <a:buSzTx/>
                  <a:buFontTx/>
                  <a:buNone/>
                  <a:tabLs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使用</a:t>
                </a:r>
                <a:r>
                  <a:rPr kumimoji="0" lang="en-US" altLang="zh-CN" sz="1400" b="0" i="0" u="none" strike="noStrike" kern="0" cap="none" spc="0" normalizeH="0" baseline="0" noProof="0" dirty="0" err="1">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Axios</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进行</a:t>
                </a:r>
                <a:r>
                  <a:rPr kumimoji="0" lang="en-US" altLang="zh-CN"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Ajax</a:t>
                </a: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请求</a:t>
                </a:r>
              </a:p>
            </p:txBody>
          </p:sp>
        </p:grpSp>
        <p:sp>
          <p:nvSpPr>
            <p:cNvPr id="33" name="椭圆 32">
              <a:extLst>
                <a:ext uri="{FF2B5EF4-FFF2-40B4-BE49-F238E27FC236}">
                  <a16:creationId xmlns:a16="http://schemas.microsoft.com/office/drawing/2014/main" id="{9355177F-C65F-4ED2-A30C-F4832C7D4D04}"/>
                </a:ext>
              </a:extLst>
            </p:cNvPr>
            <p:cNvSpPr/>
            <p:nvPr/>
          </p:nvSpPr>
          <p:spPr>
            <a:xfrm>
              <a:off x="6795712" y="4479676"/>
              <a:ext cx="1254135" cy="1254135"/>
            </a:xfrm>
            <a:prstGeom prst="ellipse">
              <a:avLst/>
            </a:prstGeom>
            <a:solidFill>
              <a:srgbClr val="7AA4B0"/>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35" name="图形 34">
              <a:extLst>
                <a:ext uri="{FF2B5EF4-FFF2-40B4-BE49-F238E27FC236}">
                  <a16:creationId xmlns:a16="http://schemas.microsoft.com/office/drawing/2014/main" id="{A2B6023F-B43A-4DFA-B0A3-F394F081BF9E}"/>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012815" y="4720651"/>
              <a:ext cx="783237" cy="783237"/>
            </a:xfrm>
            <a:prstGeom prst="rect">
              <a:avLst/>
            </a:prstGeom>
          </p:spPr>
        </p:pic>
      </p:grpSp>
      <p:grpSp>
        <p:nvGrpSpPr>
          <p:cNvPr id="45" name="组合 44">
            <a:extLst>
              <a:ext uri="{FF2B5EF4-FFF2-40B4-BE49-F238E27FC236}">
                <a16:creationId xmlns:a16="http://schemas.microsoft.com/office/drawing/2014/main" id="{2DB4C6DB-6EF9-4ADD-9A25-4DF01EF5F051}"/>
              </a:ext>
            </a:extLst>
          </p:cNvPr>
          <p:cNvGrpSpPr/>
          <p:nvPr/>
        </p:nvGrpSpPr>
        <p:grpSpPr>
          <a:xfrm>
            <a:off x="697662" y="5094267"/>
            <a:ext cx="5096570" cy="1243356"/>
            <a:chOff x="585788" y="4469917"/>
            <a:chExt cx="5172075" cy="1261776"/>
          </a:xfrm>
        </p:grpSpPr>
        <p:sp>
          <p:nvSpPr>
            <p:cNvPr id="46" name="圆角矩形 46">
              <a:extLst>
                <a:ext uri="{FF2B5EF4-FFF2-40B4-BE49-F238E27FC236}">
                  <a16:creationId xmlns:a16="http://schemas.microsoft.com/office/drawing/2014/main" id="{CA960059-DA6E-41FE-B4D5-DBFE222DF4BC}"/>
                </a:ext>
              </a:extLst>
            </p:cNvPr>
            <p:cNvSpPr/>
            <p:nvPr/>
          </p:nvSpPr>
          <p:spPr>
            <a:xfrm>
              <a:off x="1029192" y="4469917"/>
              <a:ext cx="4728671" cy="1254135"/>
            </a:xfrm>
            <a:prstGeom prst="roundRect">
              <a:avLst/>
            </a:prstGeom>
            <a:noFill/>
            <a:ln w="12700" cap="flat" cmpd="sng" algn="ctr">
              <a:solidFill>
                <a:srgbClr val="404040"/>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47" name="组合 46">
              <a:extLst>
                <a:ext uri="{FF2B5EF4-FFF2-40B4-BE49-F238E27FC236}">
                  <a16:creationId xmlns:a16="http://schemas.microsoft.com/office/drawing/2014/main" id="{C863FD60-9C9E-4BF2-BE4D-0F5533A83127}"/>
                </a:ext>
              </a:extLst>
            </p:cNvPr>
            <p:cNvGrpSpPr/>
            <p:nvPr/>
          </p:nvGrpSpPr>
          <p:grpSpPr>
            <a:xfrm>
              <a:off x="1557048" y="4573379"/>
              <a:ext cx="3786478" cy="770494"/>
              <a:chOff x="368525" y="4192420"/>
              <a:chExt cx="2322561" cy="770494"/>
            </a:xfrm>
          </p:grpSpPr>
          <p:sp>
            <p:nvSpPr>
              <p:cNvPr id="50" name="矩形 49">
                <a:extLst>
                  <a:ext uri="{FF2B5EF4-FFF2-40B4-BE49-F238E27FC236}">
                    <a16:creationId xmlns:a16="http://schemas.microsoft.com/office/drawing/2014/main" id="{8882BCF1-2D88-4214-8EBB-43599E35A01B}"/>
                  </a:ext>
                </a:extLst>
              </p:cNvPr>
              <p:cNvSpPr/>
              <p:nvPr/>
            </p:nvSpPr>
            <p:spPr>
              <a:xfrm>
                <a:off x="368525" y="4192420"/>
                <a:ext cx="1632663" cy="406038"/>
              </a:xfrm>
              <a:prstGeom prst="rect">
                <a:avLst/>
              </a:prstGeom>
            </p:spPr>
            <p:txBody>
              <a:bodyPr wrap="square">
                <a:spAutoFit/>
              </a:bodyPr>
              <a:lstStyle/>
              <a:p>
                <a:pPr marL="375447" lvl="0" indent="-375447" algn="ctr" defTabSz="600715">
                  <a:buFont typeface="Wingdings" panose="05000000000000000000" pitchFamily="2" charset="2"/>
                  <a:buChar char="u"/>
                  <a:defRPr/>
                </a:pPr>
                <a:r>
                  <a:rPr lang="en-US" altLang="zh-CN" sz="2000" kern="0" dirty="0" err="1">
                    <a:solidFill>
                      <a:schemeClr val="tx1">
                        <a:lumMod val="85000"/>
                        <a:lumOff val="15000"/>
                      </a:schemeClr>
                    </a:solidFill>
                    <a:latin typeface="思源黑体 CN Regular" panose="020B0500000000000000" pitchFamily="34" charset="-122"/>
                    <a:ea typeface="思源黑体 CN Regular" panose="020B0500000000000000" pitchFamily="34" charset="-122"/>
                    <a:cs typeface="+mn-ea"/>
                    <a:sym typeface="+mn-lt"/>
                  </a:rPr>
                  <a:t>ECharts</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51" name="文本框 50">
                <a:extLst>
                  <a:ext uri="{FF2B5EF4-FFF2-40B4-BE49-F238E27FC236}">
                    <a16:creationId xmlns:a16="http://schemas.microsoft.com/office/drawing/2014/main" id="{D8964AB7-C8FD-47CC-810D-842C24A2B99D}"/>
                  </a:ext>
                </a:extLst>
              </p:cNvPr>
              <p:cNvSpPr txBox="1"/>
              <p:nvPr/>
            </p:nvSpPr>
            <p:spPr>
              <a:xfrm>
                <a:off x="738317" y="4629105"/>
                <a:ext cx="1952769" cy="333809"/>
              </a:xfrm>
              <a:prstGeom prst="rect">
                <a:avLst/>
              </a:prstGeom>
              <a:noFill/>
            </p:spPr>
            <p:txBody>
              <a:bodyPr wrap="square" rtlCol="0">
                <a:spAutoFit/>
              </a:bodyPr>
              <a:lstStyle/>
              <a:p>
                <a:pPr lvl="0" defTabSz="1200596">
                  <a:lnSpc>
                    <a:spcPct val="120000"/>
                  </a:lnSpc>
                  <a:spcBef>
                    <a:spcPct val="0"/>
                  </a:spcBef>
                  <a:spcAft>
                    <a:spcPct val="0"/>
                  </a:spcAft>
                  <a:defRPr/>
                </a:pPr>
                <a:r>
                  <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rPr>
                  <a:t>使用</a:t>
                </a:r>
                <a:r>
                  <a:rPr lang="en-US" altLang="zh-CN" sz="1400" kern="0" dirty="0" err="1">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Echarts</a:t>
                </a:r>
                <a:r>
                  <a:rPr lang="zh-CN" altLang="en-US" sz="1400" kern="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显示图表</a:t>
                </a:r>
                <a:endPar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sp>
          <p:nvSpPr>
            <p:cNvPr id="48" name="椭圆 47">
              <a:extLst>
                <a:ext uri="{FF2B5EF4-FFF2-40B4-BE49-F238E27FC236}">
                  <a16:creationId xmlns:a16="http://schemas.microsoft.com/office/drawing/2014/main" id="{D31573B3-9445-47D0-8133-52AABC25B68C}"/>
                </a:ext>
              </a:extLst>
            </p:cNvPr>
            <p:cNvSpPr/>
            <p:nvPr/>
          </p:nvSpPr>
          <p:spPr>
            <a:xfrm>
              <a:off x="585788" y="4477558"/>
              <a:ext cx="1254135" cy="1254135"/>
            </a:xfrm>
            <a:prstGeom prst="ellipse">
              <a:avLst/>
            </a:prstGeom>
            <a:solidFill>
              <a:srgbClr val="666563"/>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49" name="图形 54">
              <a:extLst>
                <a:ext uri="{FF2B5EF4-FFF2-40B4-BE49-F238E27FC236}">
                  <a16:creationId xmlns:a16="http://schemas.microsoft.com/office/drawing/2014/main" id="{B59C7A47-BA5A-4D5A-AE10-6DF2F0400EC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874461" y="4758591"/>
              <a:ext cx="676785" cy="676785"/>
            </a:xfrm>
            <a:prstGeom prst="rect">
              <a:avLst/>
            </a:prstGeom>
          </p:spPr>
        </p:pic>
      </p:grpSp>
      <p:grpSp>
        <p:nvGrpSpPr>
          <p:cNvPr id="59" name="组合 58">
            <a:extLst>
              <a:ext uri="{FF2B5EF4-FFF2-40B4-BE49-F238E27FC236}">
                <a16:creationId xmlns:a16="http://schemas.microsoft.com/office/drawing/2014/main" id="{352DB5A2-1210-41FE-9207-18763923B424}"/>
              </a:ext>
            </a:extLst>
          </p:cNvPr>
          <p:cNvGrpSpPr/>
          <p:nvPr/>
        </p:nvGrpSpPr>
        <p:grpSpPr>
          <a:xfrm>
            <a:off x="6816931" y="5096353"/>
            <a:ext cx="4705480" cy="1243356"/>
            <a:chOff x="6795712" y="4472035"/>
            <a:chExt cx="4775191" cy="1261776"/>
          </a:xfrm>
        </p:grpSpPr>
        <p:sp>
          <p:nvSpPr>
            <p:cNvPr id="60" name="圆角矩形 67">
              <a:extLst>
                <a:ext uri="{FF2B5EF4-FFF2-40B4-BE49-F238E27FC236}">
                  <a16:creationId xmlns:a16="http://schemas.microsoft.com/office/drawing/2014/main" id="{34CB0986-7D29-4C50-AA14-97BA0F3FBC41}"/>
                </a:ext>
              </a:extLst>
            </p:cNvPr>
            <p:cNvSpPr/>
            <p:nvPr/>
          </p:nvSpPr>
          <p:spPr>
            <a:xfrm>
              <a:off x="7239117" y="4472035"/>
              <a:ext cx="4331786" cy="1254135"/>
            </a:xfrm>
            <a:prstGeom prst="roundRect">
              <a:avLst/>
            </a:prstGeom>
            <a:noFill/>
            <a:ln w="12700" cap="flat" cmpd="sng" algn="ctr">
              <a:solidFill>
                <a:srgbClr val="58776F"/>
              </a:solid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1577" b="0" i="0"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nvGrpSpPr>
            <p:cNvPr id="61" name="组合 60">
              <a:extLst>
                <a:ext uri="{FF2B5EF4-FFF2-40B4-BE49-F238E27FC236}">
                  <a16:creationId xmlns:a16="http://schemas.microsoft.com/office/drawing/2014/main" id="{58CD0C1D-4311-4227-9FF8-560B472F82E0}"/>
                </a:ext>
              </a:extLst>
            </p:cNvPr>
            <p:cNvGrpSpPr/>
            <p:nvPr/>
          </p:nvGrpSpPr>
          <p:grpSpPr>
            <a:xfrm>
              <a:off x="8012885" y="4667092"/>
              <a:ext cx="3532369" cy="640153"/>
              <a:chOff x="519364" y="4284015"/>
              <a:chExt cx="2166694" cy="640153"/>
            </a:xfrm>
          </p:grpSpPr>
          <p:sp>
            <p:nvSpPr>
              <p:cNvPr id="64" name="矩形 63">
                <a:extLst>
                  <a:ext uri="{FF2B5EF4-FFF2-40B4-BE49-F238E27FC236}">
                    <a16:creationId xmlns:a16="http://schemas.microsoft.com/office/drawing/2014/main" id="{B4863909-D226-43EB-B91F-7358F654CA8B}"/>
                  </a:ext>
                </a:extLst>
              </p:cNvPr>
              <p:cNvSpPr/>
              <p:nvPr/>
            </p:nvSpPr>
            <p:spPr>
              <a:xfrm>
                <a:off x="519364" y="4284015"/>
                <a:ext cx="1632663" cy="406038"/>
              </a:xfrm>
              <a:prstGeom prst="rect">
                <a:avLst/>
              </a:prstGeom>
            </p:spPr>
            <p:txBody>
              <a:bodyPr wrap="square">
                <a:spAutoFit/>
              </a:bodyPr>
              <a:lstStyle/>
              <a:p>
                <a:pPr marL="375447" marR="0" lvl="0" indent="-375447" algn="ctr" defTabSz="600715" eaLnBrk="1" fontAlgn="auto" latinLnBrk="0" hangingPunct="1">
                  <a:lnSpc>
                    <a:spcPct val="100000"/>
                  </a:lnSpc>
                  <a:spcBef>
                    <a:spcPts val="0"/>
                  </a:spcBef>
                  <a:spcAft>
                    <a:spcPts val="0"/>
                  </a:spcAft>
                  <a:buClrTx/>
                  <a:buSzTx/>
                  <a:buFont typeface="Wingdings" panose="05000000000000000000" pitchFamily="2" charset="2"/>
                  <a:buChar char="u"/>
                  <a:tabLst/>
                  <a:defRPr/>
                </a:pPr>
                <a:r>
                  <a:rPr kumimoji="0" lang="en-US" altLang="zh-CN"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rPr>
                  <a:t>Bootstrap</a:t>
                </a:r>
                <a:endParaRPr kumimoji="0" lang="zh-CN" altLang="en-US" sz="2000" b="0" i="0" u="none" strike="noStrike" kern="0" cap="none" spc="0" normalizeH="0" baseline="0" noProof="0" dirty="0">
                  <a:ln>
                    <a:noFill/>
                  </a:ln>
                  <a:solidFill>
                    <a:schemeClr val="tx1">
                      <a:lumMod val="85000"/>
                      <a:lumOff val="15000"/>
                    </a:scheme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sp>
            <p:nvSpPr>
              <p:cNvPr id="65" name="文本框 64">
                <a:extLst>
                  <a:ext uri="{FF2B5EF4-FFF2-40B4-BE49-F238E27FC236}">
                    <a16:creationId xmlns:a16="http://schemas.microsoft.com/office/drawing/2014/main" id="{A4FD3DE5-E016-429E-A536-E6BEC0A36B0F}"/>
                  </a:ext>
                </a:extLst>
              </p:cNvPr>
              <p:cNvSpPr txBox="1"/>
              <p:nvPr/>
            </p:nvSpPr>
            <p:spPr>
              <a:xfrm>
                <a:off x="738317" y="4590359"/>
                <a:ext cx="1947741" cy="333809"/>
              </a:xfrm>
              <a:prstGeom prst="rect">
                <a:avLst/>
              </a:prstGeom>
              <a:noFill/>
            </p:spPr>
            <p:txBody>
              <a:bodyPr wrap="square" rtlCol="0">
                <a:spAutoFit/>
              </a:bodyPr>
              <a:lstStyle/>
              <a:p>
                <a:pPr lvl="0" defTabSz="1200596">
                  <a:lnSpc>
                    <a:spcPct val="120000"/>
                  </a:lnSpc>
                  <a:spcBef>
                    <a:spcPct val="0"/>
                  </a:spcBef>
                  <a:spcAft>
                    <a:spcPct val="0"/>
                  </a:spcAft>
                  <a:defRPr/>
                </a:pPr>
                <a:r>
                  <a:rPr lang="zh-CN" altLang="en-US" sz="1400" kern="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使用</a:t>
                </a:r>
                <a:r>
                  <a:rPr lang="en-US" altLang="zh-CN" sz="1400" kern="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Bootstrap</a:t>
                </a:r>
                <a:r>
                  <a:rPr lang="zh-CN" altLang="en-US" sz="1400" kern="0" dirty="0">
                    <a:solidFill>
                      <a:prstClr val="black">
                        <a:lumMod val="75000"/>
                        <a:lumOff val="25000"/>
                      </a:prstClr>
                    </a:solidFill>
                    <a:latin typeface="思源黑体 CN Regular" panose="020B0500000000000000" pitchFamily="34" charset="-122"/>
                    <a:ea typeface="思源黑体 CN Regular" panose="020B0500000000000000" pitchFamily="34" charset="-122"/>
                    <a:cs typeface="+mn-ea"/>
                    <a:sym typeface="+mn-lt"/>
                  </a:rPr>
                  <a:t>作为前端组件库</a:t>
                </a:r>
                <a:endParaRPr kumimoji="0" lang="zh-CN" altLang="en-US" sz="1400" b="0" i="0" u="none" strike="noStrike" kern="0" cap="none" spc="0" normalizeH="0" baseline="0" noProof="0" dirty="0">
                  <a:ln>
                    <a:noFill/>
                  </a:ln>
                  <a:solidFill>
                    <a:prstClr val="black">
                      <a:lumMod val="75000"/>
                      <a:lumOff val="25000"/>
                    </a:prstClr>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grpSp>
        <p:sp>
          <p:nvSpPr>
            <p:cNvPr id="62" name="椭圆 61">
              <a:extLst>
                <a:ext uri="{FF2B5EF4-FFF2-40B4-BE49-F238E27FC236}">
                  <a16:creationId xmlns:a16="http://schemas.microsoft.com/office/drawing/2014/main" id="{570D20A0-743D-4A34-A0E7-B4D5CC332D6A}"/>
                </a:ext>
              </a:extLst>
            </p:cNvPr>
            <p:cNvSpPr/>
            <p:nvPr/>
          </p:nvSpPr>
          <p:spPr>
            <a:xfrm>
              <a:off x="6795712" y="4479676"/>
              <a:ext cx="1254135" cy="1254135"/>
            </a:xfrm>
            <a:prstGeom prst="ellipse">
              <a:avLst/>
            </a:prstGeom>
            <a:solidFill>
              <a:srgbClr val="7AA4B0"/>
            </a:solidFill>
            <a:ln w="12700" cap="flat" cmpd="sng" algn="ctr">
              <a:noFill/>
              <a:prstDash val="solid"/>
              <a:miter lim="800000"/>
            </a:ln>
            <a:effectLst/>
          </p:spPr>
          <p:txBody>
            <a:bodyPr rtlCol="0" anchor="ctr"/>
            <a:lstStyle/>
            <a:p>
              <a:pPr marL="0" marR="0" lvl="0" indent="0" algn="ctr" defTabSz="600715" eaLnBrk="1" fontAlgn="auto" latinLnBrk="0" hangingPunct="1">
                <a:lnSpc>
                  <a:spcPct val="100000"/>
                </a:lnSpc>
                <a:spcBef>
                  <a:spcPts val="0"/>
                </a:spcBef>
                <a:spcAft>
                  <a:spcPts val="0"/>
                </a:spcAft>
                <a:buClrTx/>
                <a:buSzTx/>
                <a:buFontTx/>
                <a:buNone/>
                <a:tabLst/>
                <a:defRPr/>
              </a:pPr>
              <a:endParaRPr kumimoji="1" lang="zh-CN" altLang="en-US" sz="4204" b="0" i="1" u="none" strike="noStrike" kern="0" cap="none" spc="0" normalizeH="0" baseline="0" noProof="0" dirty="0">
                <a:ln>
                  <a:noFill/>
                </a:ln>
                <a:solidFill>
                  <a:prstClr val="white"/>
                </a:solidFill>
                <a:effectLst/>
                <a:uLnTx/>
                <a:uFillTx/>
                <a:latin typeface="思源黑体 CN Regular" panose="020B0500000000000000" pitchFamily="34" charset="-122"/>
                <a:ea typeface="思源黑体 CN Regular" panose="020B0500000000000000" pitchFamily="34" charset="-122"/>
                <a:cs typeface="+mn-ea"/>
                <a:sym typeface="+mn-lt"/>
              </a:endParaRPr>
            </a:p>
          </p:txBody>
        </p:sp>
        <p:pic>
          <p:nvPicPr>
            <p:cNvPr id="63" name="图形 34">
              <a:extLst>
                <a:ext uri="{FF2B5EF4-FFF2-40B4-BE49-F238E27FC236}">
                  <a16:creationId xmlns:a16="http://schemas.microsoft.com/office/drawing/2014/main" id="{D9795B59-E067-4206-BF67-BE77849831BF}"/>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7065416" y="4768413"/>
              <a:ext cx="714726" cy="714726"/>
            </a:xfrm>
            <a:prstGeom prst="rect">
              <a:avLst/>
            </a:prstGeom>
          </p:spPr>
        </p:pic>
      </p:grpSp>
    </p:spTree>
    <p:extLst>
      <p:ext uri="{BB962C8B-B14F-4D97-AF65-F5344CB8AC3E}">
        <p14:creationId xmlns:p14="http://schemas.microsoft.com/office/powerpoint/2010/main" val="221668334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heel(1)">
                                      <p:cBhvr>
                                        <p:cTn id="7" dur="500"/>
                                        <p:tgtEl>
                                          <p:spTgt spid="10"/>
                                        </p:tgtEl>
                                      </p:cBhvr>
                                    </p:animEffect>
                                  </p:childTnLst>
                                </p:cTn>
                              </p:par>
                              <p:par>
                                <p:cTn id="8" presetID="53" presetClass="entr" presetSubtype="16"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 calcmode="lin" valueType="num">
                                      <p:cBhvr>
                                        <p:cTn id="10" dur="500" fill="hold"/>
                                        <p:tgtEl>
                                          <p:spTgt spid="24"/>
                                        </p:tgtEl>
                                        <p:attrNameLst>
                                          <p:attrName>ppt_w</p:attrName>
                                        </p:attrNameLst>
                                      </p:cBhvr>
                                      <p:tavLst>
                                        <p:tav tm="0">
                                          <p:val>
                                            <p:fltVal val="0"/>
                                          </p:val>
                                        </p:tav>
                                        <p:tav tm="100000">
                                          <p:val>
                                            <p:strVal val="#ppt_w"/>
                                          </p:val>
                                        </p:tav>
                                      </p:tavLst>
                                    </p:anim>
                                    <p:anim calcmode="lin" valueType="num">
                                      <p:cBhvr>
                                        <p:cTn id="11" dur="500" fill="hold"/>
                                        <p:tgtEl>
                                          <p:spTgt spid="24"/>
                                        </p:tgtEl>
                                        <p:attrNameLst>
                                          <p:attrName>ppt_h</p:attrName>
                                        </p:attrNameLst>
                                      </p:cBhvr>
                                      <p:tavLst>
                                        <p:tav tm="0">
                                          <p:val>
                                            <p:fltVal val="0"/>
                                          </p:val>
                                        </p:tav>
                                        <p:tav tm="100000">
                                          <p:val>
                                            <p:strVal val="#ppt_h"/>
                                          </p:val>
                                        </p:tav>
                                      </p:tavLst>
                                    </p:anim>
                                    <p:animEffect transition="in" filter="fade">
                                      <p:cBhvr>
                                        <p:cTn id="12" dur="500"/>
                                        <p:tgtEl>
                                          <p:spTgt spid="24"/>
                                        </p:tgtEl>
                                      </p:cBhvr>
                                    </p:animEffect>
                                  </p:childTnLst>
                                </p:cTn>
                              </p:par>
                              <p:par>
                                <p:cTn id="13" presetID="9"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dissolve">
                                      <p:cBhvr>
                                        <p:cTn id="15" dur="500"/>
                                        <p:tgtEl>
                                          <p:spTgt spid="17"/>
                                        </p:tgtEl>
                                      </p:cBhvr>
                                    </p:animEffect>
                                  </p:childTnLst>
                                </p:cTn>
                              </p:par>
                              <p:par>
                                <p:cTn id="16" presetID="6" presetClass="entr" presetSubtype="16" fill="hold" nodeType="with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circle(in)">
                                      <p:cBhvr>
                                        <p:cTn id="18" dur="500"/>
                                        <p:tgtEl>
                                          <p:spTgt spid="31"/>
                                        </p:tgtEl>
                                      </p:cBhvr>
                                    </p:animEffect>
                                  </p:childTnLst>
                                </p:cTn>
                              </p:par>
                              <p:par>
                                <p:cTn id="19" presetID="42" presetClass="entr" presetSubtype="0" fill="hold" nodeType="withEffect">
                                  <p:stCondLst>
                                    <p:cond delay="0"/>
                                  </p:stCondLst>
                                  <p:childTnLst>
                                    <p:set>
                                      <p:cBhvr>
                                        <p:cTn id="20" dur="1" fill="hold">
                                          <p:stCondLst>
                                            <p:cond delay="0"/>
                                          </p:stCondLst>
                                        </p:cTn>
                                        <p:tgtEl>
                                          <p:spTgt spid="45"/>
                                        </p:tgtEl>
                                        <p:attrNameLst>
                                          <p:attrName>style.visibility</p:attrName>
                                        </p:attrNameLst>
                                      </p:cBhvr>
                                      <p:to>
                                        <p:strVal val="visible"/>
                                      </p:to>
                                    </p:set>
                                    <p:animEffect transition="in" filter="fade">
                                      <p:cBhvr>
                                        <p:cTn id="21" dur="500"/>
                                        <p:tgtEl>
                                          <p:spTgt spid="45"/>
                                        </p:tgtEl>
                                      </p:cBhvr>
                                    </p:animEffect>
                                    <p:anim calcmode="lin" valueType="num">
                                      <p:cBhvr>
                                        <p:cTn id="22" dur="500" fill="hold"/>
                                        <p:tgtEl>
                                          <p:spTgt spid="45"/>
                                        </p:tgtEl>
                                        <p:attrNameLst>
                                          <p:attrName>ppt_x</p:attrName>
                                        </p:attrNameLst>
                                      </p:cBhvr>
                                      <p:tavLst>
                                        <p:tav tm="0">
                                          <p:val>
                                            <p:strVal val="#ppt_x"/>
                                          </p:val>
                                        </p:tav>
                                        <p:tav tm="100000">
                                          <p:val>
                                            <p:strVal val="#ppt_x"/>
                                          </p:val>
                                        </p:tav>
                                      </p:tavLst>
                                    </p:anim>
                                    <p:anim calcmode="lin" valueType="num">
                                      <p:cBhvr>
                                        <p:cTn id="23" dur="500" fill="hold"/>
                                        <p:tgtEl>
                                          <p:spTgt spid="45"/>
                                        </p:tgtEl>
                                        <p:attrNameLst>
                                          <p:attrName>ppt_y</p:attrName>
                                        </p:attrNameLst>
                                      </p:cBhvr>
                                      <p:tavLst>
                                        <p:tav tm="0">
                                          <p:val>
                                            <p:strVal val="#ppt_y+.1"/>
                                          </p:val>
                                        </p:tav>
                                        <p:tav tm="100000">
                                          <p:val>
                                            <p:strVal val="#ppt_y"/>
                                          </p:val>
                                        </p:tav>
                                      </p:tavLst>
                                    </p:anim>
                                  </p:childTnLst>
                                </p:cTn>
                              </p:par>
                              <p:par>
                                <p:cTn id="24" presetID="16" presetClass="entr" presetSubtype="21" fill="hold"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barn(inVertical)">
                                      <p:cBhvr>
                                        <p:cTn id="2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51104112100"/>
  <p:tag name="MH_LIBRARY" val="GRAPHIC"/>
  <p:tag name="MH_TYPE" val="Text"/>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1032</TotalTime>
  <Words>1016</Words>
  <Application>Microsoft Office PowerPoint</Application>
  <PresentationFormat>宽屏</PresentationFormat>
  <Paragraphs>266</Paragraphs>
  <Slides>41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41</vt:i4>
      </vt:variant>
    </vt:vector>
  </HeadingPairs>
  <TitlesOfParts>
    <vt:vector size="56" baseType="lpstr">
      <vt:lpstr>等线</vt:lpstr>
      <vt:lpstr>等线 Light</vt:lpstr>
      <vt:lpstr>时尚中黑简体</vt:lpstr>
      <vt:lpstr>思源黑体 CN Bold</vt:lpstr>
      <vt:lpstr>思源黑体 CN Medium</vt:lpstr>
      <vt:lpstr>思源黑体 CN Normal</vt:lpstr>
      <vt:lpstr>思源黑体 CN Regular</vt:lpstr>
      <vt:lpstr>微软雅黑</vt:lpstr>
      <vt:lpstr>字魂59号-创粗黑</vt:lpstr>
      <vt:lpstr>Arial</vt:lpstr>
      <vt:lpstr>Calibri</vt:lpstr>
      <vt:lpstr>Courier New</vt:lpstr>
      <vt:lpstr>Franklin Gothic Book</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高校固定资产管理系统的设计与实现</dc:title>
  <dc:creator>刘靖诗</dc:creator>
  <cp:keywords>答辩PPT</cp:keywords>
  <cp:lastModifiedBy>Spiderman</cp:lastModifiedBy>
  <cp:revision>67</cp:revision>
  <dcterms:created xsi:type="dcterms:W3CDTF">2020-05-14T08:54:18Z</dcterms:created>
  <dcterms:modified xsi:type="dcterms:W3CDTF">2020-06-12T04:59:00Z</dcterms:modified>
</cp:coreProperties>
</file>